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7" r:id="rId3"/>
    <p:sldId id="260" r:id="rId4"/>
    <p:sldId id="261" r:id="rId5"/>
    <p:sldId id="258"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2" r:id="rId46"/>
    <p:sldId id="301"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4"/>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E050B-E20B-B341-9FAD-912F7A9B561B}" type="datetimeFigureOut">
              <a:rPr lang="en-US" smtClean="0"/>
              <a:t>12/6/19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DC65A-490D-1641-8758-F001AED40389}" type="slidenum">
              <a:rPr lang="en-US" smtClean="0"/>
              <a:t>‹#›</a:t>
            </a:fld>
            <a:endParaRPr lang="en-US"/>
          </a:p>
        </p:txBody>
      </p:sp>
    </p:spTree>
    <p:extLst>
      <p:ext uri="{BB962C8B-B14F-4D97-AF65-F5344CB8AC3E}">
        <p14:creationId xmlns:p14="http://schemas.microsoft.com/office/powerpoint/2010/main" val="736876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fb68b742e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fb68b742e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070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fb68b742e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fb68b742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38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fb321ee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fb321ee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871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fb321eeb0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fb321eeb0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964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fb321eeb0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fb321eeb0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274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fb321eeb0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fb321eeb0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81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6fb321eeb0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6fb321eeb0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524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6fb68b742e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6fb68b742e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795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fb321eeb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fb321eeb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points in space are the correspondences.</a:t>
            </a:r>
            <a:endParaRPr/>
          </a:p>
          <a:p>
            <a:pPr marL="0" lvl="0" indent="0" algn="l" rtl="0">
              <a:spcBef>
                <a:spcPts val="0"/>
              </a:spcBef>
              <a:spcAft>
                <a:spcPts val="0"/>
              </a:spcAft>
              <a:buNone/>
            </a:pPr>
            <a:r>
              <a:rPr lang="en"/>
              <a:t>Linear model is replaced by H.</a:t>
            </a:r>
            <a:endParaRPr/>
          </a:p>
          <a:p>
            <a:pPr marL="0" lvl="0" indent="0" algn="l" rtl="0">
              <a:spcBef>
                <a:spcPts val="0"/>
              </a:spcBef>
              <a:spcAft>
                <a:spcPts val="0"/>
              </a:spcAft>
              <a:buNone/>
            </a:pPr>
            <a:r>
              <a:rPr lang="en"/>
              <a:t>And that’s how Ransac works.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7508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fb321eeb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fb321ee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078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fb321eeb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fb321eeb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2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fb68b742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fb68b742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13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fb68b742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fb68b742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least it fits the small number of inliers well - the dart example</a:t>
            </a:r>
            <a:endParaRPr/>
          </a:p>
        </p:txBody>
      </p:sp>
    </p:spTree>
    <p:extLst>
      <p:ext uri="{BB962C8B-B14F-4D97-AF65-F5344CB8AC3E}">
        <p14:creationId xmlns:p14="http://schemas.microsoft.com/office/powerpoint/2010/main" val="812259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fb68b742e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fb68b742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480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fb68b742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fb68b742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983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fb68b742e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fb68b742e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88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fb68b742e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6fb68b742e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4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fb68b742e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6fb68b742e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15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fb68b742e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6fb68b742e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87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6fb68b742e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6fb68b742e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21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fb321eeb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6fb321eeb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889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A34BD1-E462-BC41-ADE7-7B70F648683C}"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51819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A34BD1-E462-BC41-ADE7-7B70F648683C}"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68731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A34BD1-E462-BC41-ADE7-7B70F648683C}"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336683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A34BD1-E462-BC41-ADE7-7B70F648683C}"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226884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A34BD1-E462-BC41-ADE7-7B70F648683C}"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1363080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A34BD1-E462-BC41-ADE7-7B70F648683C}"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208744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A34BD1-E462-BC41-ADE7-7B70F648683C}" type="datetimeFigureOut">
              <a:rPr lang="en-US" smtClean="0"/>
              <a:t>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28466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A34BD1-E462-BC41-ADE7-7B70F648683C}" type="datetimeFigureOut">
              <a:rPr lang="en-US" smtClean="0"/>
              <a:t>12/6/19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1924052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A34BD1-E462-BC41-ADE7-7B70F648683C}" type="datetimeFigureOut">
              <a:rPr lang="en-US" smtClean="0"/>
              <a:t>12/6/19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73678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A34BD1-E462-BC41-ADE7-7B70F648683C}"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79453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A34BD1-E462-BC41-ADE7-7B70F648683C}" type="datetimeFigureOut">
              <a:rPr lang="en-US" smtClean="0"/>
              <a:t>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83D00-FB20-1B46-BA3E-866D3D200018}" type="slidenum">
              <a:rPr lang="en-US" smtClean="0"/>
              <a:t>‹#›</a:t>
            </a:fld>
            <a:endParaRPr lang="en-US"/>
          </a:p>
        </p:txBody>
      </p:sp>
    </p:spTree>
    <p:extLst>
      <p:ext uri="{BB962C8B-B14F-4D97-AF65-F5344CB8AC3E}">
        <p14:creationId xmlns:p14="http://schemas.microsoft.com/office/powerpoint/2010/main" val="6956380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A34BD1-E462-BC41-ADE7-7B70F648683C}" type="datetimeFigureOut">
              <a:rPr lang="en-US" smtClean="0"/>
              <a:t>12/6/19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883D00-FB20-1B46-BA3E-866D3D200018}" type="slidenum">
              <a:rPr lang="en-US" smtClean="0"/>
              <a:t>‹#›</a:t>
            </a:fld>
            <a:endParaRPr lang="en-US"/>
          </a:p>
        </p:txBody>
      </p:sp>
    </p:spTree>
    <p:extLst>
      <p:ext uri="{BB962C8B-B14F-4D97-AF65-F5344CB8AC3E}">
        <p14:creationId xmlns:p14="http://schemas.microsoft.com/office/powerpoint/2010/main" val="1798949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vdumoulin/conv_arithmetic" TargetMode="External"/><Relationship Id="rId3"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 188-2</a:t>
            </a:r>
            <a:br>
              <a:rPr lang="en-US" dirty="0" smtClean="0"/>
            </a:br>
            <a:r>
              <a:rPr lang="en-US" dirty="0" smtClean="0"/>
              <a:t>Final Review</a:t>
            </a:r>
            <a:endParaRPr lang="en-US" dirty="0"/>
          </a:p>
        </p:txBody>
      </p:sp>
      <p:sp>
        <p:nvSpPr>
          <p:cNvPr id="3" name="Subtitle 2"/>
          <p:cNvSpPr>
            <a:spLocks noGrp="1"/>
          </p:cNvSpPr>
          <p:nvPr>
            <p:ph type="subTitle" idx="1"/>
          </p:nvPr>
        </p:nvSpPr>
        <p:spPr/>
        <p:txBody>
          <a:bodyPr/>
          <a:lstStyle/>
          <a:p>
            <a:r>
              <a:rPr lang="en-US" dirty="0" smtClean="0"/>
              <a:t>Albert Zhao</a:t>
            </a:r>
          </a:p>
          <a:p>
            <a:r>
              <a:rPr lang="en-US" dirty="0" smtClean="0"/>
              <a:t>12/6/2019</a:t>
            </a:r>
          </a:p>
        </p:txBody>
      </p:sp>
    </p:spTree>
    <p:extLst>
      <p:ext uri="{BB962C8B-B14F-4D97-AF65-F5344CB8AC3E}">
        <p14:creationId xmlns:p14="http://schemas.microsoft.com/office/powerpoint/2010/main" val="1321244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5"/>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Motivation for rectification</a:t>
            </a:r>
            <a:endParaRPr/>
          </a:p>
        </p:txBody>
      </p:sp>
      <p:sp>
        <p:nvSpPr>
          <p:cNvPr id="389" name="Google Shape;389;p65"/>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Say we want to know where a painting from the 1600’s was painted. Our brain can recognize patterns and ‘correct’ it to retrieve a rectified version. How to achieve this in CV?</a:t>
            </a:r>
            <a:endParaRPr/>
          </a:p>
          <a:p>
            <a:pPr marL="1219170" lvl="1" indent="-423323">
              <a:spcBef>
                <a:spcPts val="0"/>
              </a:spcBef>
              <a:buSzPts val="1400"/>
            </a:pPr>
            <a:r>
              <a:rPr lang="en"/>
              <a:t>Use bias/ prior knowledge to rotate the image (maybe based on our knowledge of what in the image is planar) to get what we expect/the extrinsics</a:t>
            </a:r>
            <a:endParaRPr/>
          </a:p>
          <a:p>
            <a:pPr marL="609585" indent="-423323">
              <a:spcBef>
                <a:spcPts val="0"/>
              </a:spcBef>
              <a:buSzPts val="1400"/>
            </a:pPr>
            <a:r>
              <a:rPr lang="en"/>
              <a:t>So, homography helps us achieve a ‘rectified’ image which we then reconstruct base</a:t>
            </a:r>
            <a:endParaRPr/>
          </a:p>
        </p:txBody>
      </p:sp>
    </p:spTree>
    <p:extLst>
      <p:ext uri="{BB962C8B-B14F-4D97-AF65-F5344CB8AC3E}">
        <p14:creationId xmlns:p14="http://schemas.microsoft.com/office/powerpoint/2010/main" val="550934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Issue with this:</a:t>
            </a:r>
            <a:endParaRPr/>
          </a:p>
        </p:txBody>
      </p:sp>
      <p:sp>
        <p:nvSpPr>
          <p:cNvPr id="395" name="Google Shape;395;p66"/>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Human intervention dependant. </a:t>
            </a:r>
            <a:endParaRPr/>
          </a:p>
          <a:p>
            <a:pPr marL="1219170" lvl="1" indent="-423323">
              <a:spcBef>
                <a:spcPts val="0"/>
              </a:spcBef>
              <a:buSzPts val="1400"/>
            </a:pPr>
            <a:r>
              <a:rPr lang="en"/>
              <a:t>Imagine a car trying to capture the real time traffic view - cannot afford human intervention!</a:t>
            </a:r>
            <a:endParaRPr/>
          </a:p>
          <a:p>
            <a:pPr marL="1219170" lvl="1" indent="-423323">
              <a:spcBef>
                <a:spcPts val="0"/>
              </a:spcBef>
              <a:buSzPts val="1400"/>
            </a:pPr>
            <a:r>
              <a:rPr lang="en"/>
              <a:t>Need to pick a camera space ahead of time</a:t>
            </a:r>
            <a:endParaRPr/>
          </a:p>
          <a:p>
            <a:pPr marL="609585" indent="-423323">
              <a:spcBef>
                <a:spcPts val="0"/>
              </a:spcBef>
              <a:buSzPts val="1400"/>
            </a:pPr>
            <a:r>
              <a:rPr lang="en"/>
              <a:t>Hence, need a machine to do automate this.</a:t>
            </a:r>
            <a:endParaRPr/>
          </a:p>
          <a:p>
            <a:pPr marL="609585" indent="-423323">
              <a:spcBef>
                <a:spcPts val="0"/>
              </a:spcBef>
              <a:buSzPts val="1400"/>
            </a:pPr>
            <a:r>
              <a:rPr lang="en"/>
              <a:t>Motivation for RANSAC and SIFT.</a:t>
            </a:r>
            <a:endParaRPr/>
          </a:p>
        </p:txBody>
      </p:sp>
    </p:spTree>
    <p:extLst>
      <p:ext uri="{BB962C8B-B14F-4D97-AF65-F5344CB8AC3E}">
        <p14:creationId xmlns:p14="http://schemas.microsoft.com/office/powerpoint/2010/main" val="154068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7"/>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Applying Homographies</a:t>
            </a:r>
            <a:endParaRPr/>
          </a:p>
        </p:txBody>
      </p:sp>
      <p:sp>
        <p:nvSpPr>
          <p:cNvPr id="401" name="Google Shape;401;p67"/>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To apply a homography H to a point p = (x, y):</a:t>
            </a:r>
            <a:endParaRPr/>
          </a:p>
          <a:p>
            <a:pPr marL="609585" indent="-423323">
              <a:spcBef>
                <a:spcPts val="0"/>
              </a:spcBef>
              <a:buSzPts val="1400"/>
            </a:pPr>
            <a:r>
              <a:rPr lang="en"/>
              <a:t>Step 1: convert p = (x, y) to homogeneous coordinates P = (x, y, 1)</a:t>
            </a:r>
            <a:endParaRPr/>
          </a:p>
          <a:p>
            <a:pPr marL="609585" indent="-423323">
              <a:spcBef>
                <a:spcPts val="0"/>
              </a:spcBef>
              <a:buSzPts val="1400"/>
            </a:pPr>
            <a:r>
              <a:rPr lang="en"/>
              <a:t>Step 2: multiply P by homography matrix: P’ = H * P</a:t>
            </a:r>
            <a:endParaRPr/>
          </a:p>
          <a:p>
            <a:pPr marL="609585" indent="-423323">
              <a:spcBef>
                <a:spcPts val="0"/>
              </a:spcBef>
              <a:buSzPts val="1400"/>
            </a:pPr>
            <a:r>
              <a:rPr lang="en"/>
              <a:t>Step 3: convert P’ = (x’, y’, w) to heterogeneous coordinates (x’/w, y’/w)</a:t>
            </a:r>
            <a:endParaRPr/>
          </a:p>
        </p:txBody>
      </p:sp>
    </p:spTree>
    <p:extLst>
      <p:ext uri="{BB962C8B-B14F-4D97-AF65-F5344CB8AC3E}">
        <p14:creationId xmlns:p14="http://schemas.microsoft.com/office/powerpoint/2010/main" val="2081604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8"/>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Image Correspondence Pipeline</a:t>
            </a:r>
            <a:endParaRPr/>
          </a:p>
        </p:txBody>
      </p:sp>
      <p:sp>
        <p:nvSpPr>
          <p:cNvPr id="407" name="Google Shape;407;p68"/>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Step 1: feature point detection</a:t>
            </a:r>
            <a:endParaRPr/>
          </a:p>
          <a:p>
            <a:pPr marL="609585" indent="-423323">
              <a:spcBef>
                <a:spcPts val="0"/>
              </a:spcBef>
              <a:buSzPts val="1400"/>
            </a:pPr>
            <a:r>
              <a:rPr lang="en"/>
              <a:t>Step 2: feature point description</a:t>
            </a:r>
            <a:endParaRPr/>
          </a:p>
          <a:p>
            <a:pPr marL="609585" indent="-423323">
              <a:spcBef>
                <a:spcPts val="0"/>
              </a:spcBef>
              <a:buSzPts val="1400"/>
            </a:pPr>
            <a:r>
              <a:rPr lang="en"/>
              <a:t>Step 3: feature matching</a:t>
            </a:r>
            <a:endParaRPr/>
          </a:p>
          <a:p>
            <a:pPr marL="609585" indent="-423323">
              <a:spcBef>
                <a:spcPts val="0"/>
              </a:spcBef>
              <a:buSzPts val="1400"/>
            </a:pPr>
            <a:r>
              <a:rPr lang="en"/>
              <a:t>SIFT performs steps 1 and 2, RANSAC with DLT performs step 3 (with the set of correspondences for RANSAC coming from matching SIFT descriptors)</a:t>
            </a:r>
            <a:endParaRPr/>
          </a:p>
        </p:txBody>
      </p:sp>
    </p:spTree>
    <p:extLst>
      <p:ext uri="{BB962C8B-B14F-4D97-AF65-F5344CB8AC3E}">
        <p14:creationId xmlns:p14="http://schemas.microsoft.com/office/powerpoint/2010/main" val="53623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9"/>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Direct Linear Transform</a:t>
            </a:r>
            <a:endParaRPr/>
          </a:p>
        </p:txBody>
      </p:sp>
      <p:sp>
        <p:nvSpPr>
          <p:cNvPr id="413" name="Google Shape;413;p69"/>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Find homography H given 4 point correspondences (we need 4 correspondences since H has 8 degrees of freedom)</a:t>
            </a:r>
            <a:endParaRPr/>
          </a:p>
          <a:p>
            <a:pPr marL="609585" indent="-423323">
              <a:spcBef>
                <a:spcPts val="0"/>
              </a:spcBef>
              <a:buSzPts val="1400"/>
            </a:pPr>
            <a:r>
              <a:rPr lang="en"/>
              <a:t>Start with 1 point correspondence between (x, y, 1) and (x’, y’, 1)</a:t>
            </a:r>
            <a:endParaRPr/>
          </a:p>
        </p:txBody>
      </p:sp>
      <p:pic>
        <p:nvPicPr>
          <p:cNvPr id="414" name="Google Shape;414;p69"/>
          <p:cNvPicPr preferRelativeResize="0"/>
          <p:nvPr/>
        </p:nvPicPr>
        <p:blipFill>
          <a:blip r:embed="rId3">
            <a:alphaModFix/>
          </a:blip>
          <a:stretch>
            <a:fillRect/>
          </a:stretch>
        </p:blipFill>
        <p:spPr>
          <a:xfrm>
            <a:off x="3759200" y="3429000"/>
            <a:ext cx="4673600" cy="1295400"/>
          </a:xfrm>
          <a:prstGeom prst="rect">
            <a:avLst/>
          </a:prstGeom>
          <a:noFill/>
          <a:ln>
            <a:noFill/>
          </a:ln>
        </p:spPr>
      </p:pic>
    </p:spTree>
    <p:extLst>
      <p:ext uri="{BB962C8B-B14F-4D97-AF65-F5344CB8AC3E}">
        <p14:creationId xmlns:p14="http://schemas.microsoft.com/office/powerpoint/2010/main" val="18453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0"/>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Direct Linear Transform</a:t>
            </a:r>
            <a:endParaRPr/>
          </a:p>
        </p:txBody>
      </p:sp>
      <p:sp>
        <p:nvSpPr>
          <p:cNvPr id="420" name="Google Shape;420;p70"/>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spcBef>
                <a:spcPts val="1067"/>
              </a:spcBef>
              <a:buNone/>
            </a:pPr>
            <a:endParaRPr/>
          </a:p>
        </p:txBody>
      </p:sp>
      <p:pic>
        <p:nvPicPr>
          <p:cNvPr id="421" name="Google Shape;421;p70"/>
          <p:cNvPicPr preferRelativeResize="0"/>
          <p:nvPr/>
        </p:nvPicPr>
        <p:blipFill>
          <a:blip r:embed="rId3">
            <a:alphaModFix/>
          </a:blip>
          <a:stretch>
            <a:fillRect/>
          </a:stretch>
        </p:blipFill>
        <p:spPr>
          <a:xfrm>
            <a:off x="1333500" y="1854200"/>
            <a:ext cx="9525000" cy="3149600"/>
          </a:xfrm>
          <a:prstGeom prst="rect">
            <a:avLst/>
          </a:prstGeom>
          <a:noFill/>
          <a:ln>
            <a:noFill/>
          </a:ln>
        </p:spPr>
      </p:pic>
    </p:spTree>
    <p:extLst>
      <p:ext uri="{BB962C8B-B14F-4D97-AF65-F5344CB8AC3E}">
        <p14:creationId xmlns:p14="http://schemas.microsoft.com/office/powerpoint/2010/main" val="1055232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1"/>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Direct Linear Transform</a:t>
            </a:r>
            <a:endParaRPr/>
          </a:p>
        </p:txBody>
      </p:sp>
      <p:sp>
        <p:nvSpPr>
          <p:cNvPr id="427" name="Google Shape;427;p71"/>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Multiply out the matrix multiplication</a:t>
            </a:r>
            <a:endParaRPr/>
          </a:p>
        </p:txBody>
      </p:sp>
      <p:pic>
        <p:nvPicPr>
          <p:cNvPr id="428" name="Google Shape;428;p71"/>
          <p:cNvPicPr preferRelativeResize="0"/>
          <p:nvPr/>
        </p:nvPicPr>
        <p:blipFill>
          <a:blip r:embed="rId3">
            <a:alphaModFix/>
          </a:blip>
          <a:stretch>
            <a:fillRect/>
          </a:stretch>
        </p:blipFill>
        <p:spPr>
          <a:xfrm>
            <a:off x="2032000" y="2485167"/>
            <a:ext cx="8128000" cy="3606800"/>
          </a:xfrm>
          <a:prstGeom prst="rect">
            <a:avLst/>
          </a:prstGeom>
          <a:noFill/>
          <a:ln>
            <a:noFill/>
          </a:ln>
        </p:spPr>
      </p:pic>
    </p:spTree>
    <p:extLst>
      <p:ext uri="{BB962C8B-B14F-4D97-AF65-F5344CB8AC3E}">
        <p14:creationId xmlns:p14="http://schemas.microsoft.com/office/powerpoint/2010/main" val="1823642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2"/>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Direct Linear Transform</a:t>
            </a:r>
            <a:endParaRPr/>
          </a:p>
        </p:txBody>
      </p:sp>
      <p:sp>
        <p:nvSpPr>
          <p:cNvPr id="434" name="Google Shape;434;p72"/>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Divide by alpha, substitute for alpha using third equation, and rearrange terms</a:t>
            </a:r>
            <a:endParaRPr/>
          </a:p>
        </p:txBody>
      </p:sp>
      <p:pic>
        <p:nvPicPr>
          <p:cNvPr id="435" name="Google Shape;435;p72"/>
          <p:cNvPicPr preferRelativeResize="0"/>
          <p:nvPr/>
        </p:nvPicPr>
        <p:blipFill>
          <a:blip r:embed="rId3">
            <a:alphaModFix/>
          </a:blip>
          <a:stretch>
            <a:fillRect/>
          </a:stretch>
        </p:blipFill>
        <p:spPr>
          <a:xfrm>
            <a:off x="2476100" y="2945818"/>
            <a:ext cx="7696200" cy="3543300"/>
          </a:xfrm>
          <a:prstGeom prst="rect">
            <a:avLst/>
          </a:prstGeom>
          <a:noFill/>
          <a:ln>
            <a:noFill/>
          </a:ln>
        </p:spPr>
      </p:pic>
    </p:spTree>
    <p:extLst>
      <p:ext uri="{BB962C8B-B14F-4D97-AF65-F5344CB8AC3E}">
        <p14:creationId xmlns:p14="http://schemas.microsoft.com/office/powerpoint/2010/main" val="1057077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3"/>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Direct Linear Transform</a:t>
            </a:r>
            <a:endParaRPr/>
          </a:p>
        </p:txBody>
      </p:sp>
      <p:sp>
        <p:nvSpPr>
          <p:cNvPr id="441" name="Google Shape;441;p73"/>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1 image correspondence is not enough</a:t>
            </a:r>
            <a:endParaRPr/>
          </a:p>
          <a:p>
            <a:pPr marL="609585" indent="-423323">
              <a:spcBef>
                <a:spcPts val="0"/>
              </a:spcBef>
              <a:buSzPts val="1400"/>
            </a:pPr>
            <a:r>
              <a:rPr lang="en"/>
              <a:t>Use 4 image correspondences by combining 4 sets of equations similar to the last pair on previous slide</a:t>
            </a:r>
            <a:endParaRPr/>
          </a:p>
          <a:p>
            <a:pPr marL="609585" indent="-423323">
              <a:spcBef>
                <a:spcPts val="0"/>
              </a:spcBef>
              <a:buSzPts val="1400"/>
            </a:pPr>
            <a:r>
              <a:rPr lang="en"/>
              <a:t>Express resulting system using matrix A, where h is a vector of the elements of H</a:t>
            </a:r>
            <a:endParaRPr/>
          </a:p>
          <a:p>
            <a:pPr marL="0" indent="0">
              <a:spcBef>
                <a:spcPts val="1067"/>
              </a:spcBef>
              <a:buNone/>
            </a:pPr>
            <a:endParaRPr/>
          </a:p>
          <a:p>
            <a:pPr marL="0" indent="0">
              <a:spcBef>
                <a:spcPts val="1067"/>
              </a:spcBef>
              <a:buNone/>
            </a:pPr>
            <a:endParaRPr/>
          </a:p>
          <a:p>
            <a:pPr marL="609585" indent="-423323">
              <a:spcBef>
                <a:spcPts val="1067"/>
              </a:spcBef>
              <a:buSzPts val="1400"/>
            </a:pPr>
            <a:r>
              <a:rPr lang="en"/>
              <a:t>Solve resulting system by SVD on A to find singular vector with singular value of smallest magnitude</a:t>
            </a:r>
            <a:endParaRPr/>
          </a:p>
        </p:txBody>
      </p:sp>
      <p:pic>
        <p:nvPicPr>
          <p:cNvPr id="442" name="Google Shape;442;p73"/>
          <p:cNvPicPr preferRelativeResize="0"/>
          <p:nvPr/>
        </p:nvPicPr>
        <p:blipFill>
          <a:blip r:embed="rId3">
            <a:alphaModFix/>
          </a:blip>
          <a:stretch>
            <a:fillRect/>
          </a:stretch>
        </p:blipFill>
        <p:spPr>
          <a:xfrm>
            <a:off x="4716903" y="3956767"/>
            <a:ext cx="2758200" cy="986667"/>
          </a:xfrm>
          <a:prstGeom prst="rect">
            <a:avLst/>
          </a:prstGeom>
          <a:noFill/>
          <a:ln>
            <a:noFill/>
          </a:ln>
        </p:spPr>
      </p:pic>
    </p:spTree>
    <p:extLst>
      <p:ext uri="{BB962C8B-B14F-4D97-AF65-F5344CB8AC3E}">
        <p14:creationId xmlns:p14="http://schemas.microsoft.com/office/powerpoint/2010/main" val="718392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4"/>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RANSAC Motivation</a:t>
            </a:r>
            <a:endParaRPr/>
          </a:p>
        </p:txBody>
      </p:sp>
      <p:sp>
        <p:nvSpPr>
          <p:cNvPr id="448" name="Google Shape;448;p74"/>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Find correspondences between points in the two images by comparing SIFT feature descriptors</a:t>
            </a:r>
            <a:endParaRPr/>
          </a:p>
          <a:p>
            <a:pPr marL="609585" indent="-423323">
              <a:spcBef>
                <a:spcPts val="0"/>
              </a:spcBef>
              <a:buSzPts val="1400"/>
            </a:pPr>
            <a:r>
              <a:rPr lang="en"/>
              <a:t>But SIFT is noisy, leading to a lot of false correspondences</a:t>
            </a:r>
            <a:endParaRPr/>
          </a:p>
          <a:p>
            <a:pPr marL="609585" indent="-423323">
              <a:spcBef>
                <a:spcPts val="0"/>
              </a:spcBef>
              <a:buSzPts val="1400"/>
            </a:pPr>
            <a:r>
              <a:rPr lang="en"/>
              <a:t>We need to filter out the outliers (false correspondences) and use only the inliers (true correspondences)</a:t>
            </a:r>
            <a:endParaRPr/>
          </a:p>
          <a:p>
            <a:pPr marL="609585" indent="-423323">
              <a:spcBef>
                <a:spcPts val="0"/>
              </a:spcBef>
              <a:buSzPts val="1400"/>
            </a:pPr>
            <a:r>
              <a:rPr lang="en"/>
              <a:t>RANSAC is a method to both find the inliers and fit a model to only the inliers</a:t>
            </a:r>
            <a:endParaRPr/>
          </a:p>
        </p:txBody>
      </p:sp>
    </p:spTree>
    <p:extLst>
      <p:ext uri="{BB962C8B-B14F-4D97-AF65-F5344CB8AC3E}">
        <p14:creationId xmlns:p14="http://schemas.microsoft.com/office/powerpoint/2010/main" val="9777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Exam</a:t>
            </a:r>
            <a:endParaRPr lang="en-US" dirty="0"/>
          </a:p>
        </p:txBody>
      </p:sp>
      <p:sp>
        <p:nvSpPr>
          <p:cNvPr id="3" name="Content Placeholder 2"/>
          <p:cNvSpPr>
            <a:spLocks noGrp="1"/>
          </p:cNvSpPr>
          <p:nvPr>
            <p:ph idx="1"/>
          </p:nvPr>
        </p:nvSpPr>
        <p:spPr/>
        <p:txBody>
          <a:bodyPr/>
          <a:lstStyle/>
          <a:p>
            <a:r>
              <a:rPr lang="en-US" dirty="0" smtClean="0"/>
              <a:t>Final exam is cumulative, covering both topics before and after midterm</a:t>
            </a:r>
          </a:p>
          <a:p>
            <a:r>
              <a:rPr lang="en-US" dirty="0" smtClean="0"/>
              <a:t>More emphasis on topics after midterm</a:t>
            </a:r>
          </a:p>
          <a:p>
            <a:r>
              <a:rPr lang="en-US" dirty="0" smtClean="0"/>
              <a:t>These slides focus on topics covered after the midterm</a:t>
            </a:r>
          </a:p>
          <a:p>
            <a:r>
              <a:rPr lang="en-US" dirty="0" smtClean="0"/>
              <a:t>For topics before midterm, check out the midterm review slides</a:t>
            </a:r>
          </a:p>
          <a:p>
            <a:endParaRPr lang="en-US" dirty="0"/>
          </a:p>
        </p:txBody>
      </p:sp>
    </p:spTree>
    <p:extLst>
      <p:ext uri="{BB962C8B-B14F-4D97-AF65-F5344CB8AC3E}">
        <p14:creationId xmlns:p14="http://schemas.microsoft.com/office/powerpoint/2010/main" val="146430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5"/>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RANSAC</a:t>
            </a:r>
            <a:endParaRPr/>
          </a:p>
        </p:txBody>
      </p:sp>
      <p:sp>
        <p:nvSpPr>
          <p:cNvPr id="454" name="Google Shape;454;p75"/>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spcBef>
                <a:spcPts val="1067"/>
              </a:spcBef>
              <a:buClr>
                <a:schemeClr val="dk1"/>
              </a:buClr>
              <a:buSzPts val="1100"/>
              <a:buNone/>
            </a:pPr>
            <a:r>
              <a:rPr lang="en"/>
              <a:t>RANSAC:</a:t>
            </a:r>
            <a:endParaRPr/>
          </a:p>
          <a:p>
            <a:pPr marL="609585" indent="-482588">
              <a:spcBef>
                <a:spcPts val="1067"/>
              </a:spcBef>
              <a:buSzPts val="2100"/>
              <a:buAutoNum type="arabicPeriod"/>
            </a:pPr>
            <a:r>
              <a:rPr lang="en"/>
              <a:t>Pick inliers randomly</a:t>
            </a:r>
            <a:endParaRPr/>
          </a:p>
          <a:p>
            <a:pPr marL="609585" indent="-482588">
              <a:spcBef>
                <a:spcPts val="0"/>
              </a:spcBef>
              <a:buSzPts val="2100"/>
              <a:buAutoNum type="arabicPeriod"/>
            </a:pPr>
            <a:r>
              <a:rPr lang="en"/>
              <a:t>Fit model to inliers</a:t>
            </a:r>
            <a:endParaRPr/>
          </a:p>
          <a:p>
            <a:pPr marL="609585" indent="-482588">
              <a:spcBef>
                <a:spcPts val="0"/>
              </a:spcBef>
              <a:buSzPts val="2100"/>
              <a:buAutoNum type="arabicPeriod"/>
            </a:pPr>
            <a:r>
              <a:rPr lang="en"/>
              <a:t>Score model based on number of points fit well; these points are assumed to be inliers</a:t>
            </a:r>
            <a:endParaRPr/>
          </a:p>
          <a:p>
            <a:pPr marL="609585" indent="-482588">
              <a:spcBef>
                <a:spcPts val="0"/>
              </a:spcBef>
              <a:buSzPts val="2100"/>
              <a:buAutoNum type="arabicPeriod"/>
            </a:pPr>
            <a:r>
              <a:rPr lang="en"/>
              <a:t>Keep model with largest number of inliers from step 3</a:t>
            </a:r>
            <a:endParaRPr/>
          </a:p>
          <a:p>
            <a:pPr marL="609585" indent="-482588">
              <a:spcBef>
                <a:spcPts val="0"/>
              </a:spcBef>
              <a:buSzPts val="2100"/>
              <a:buAutoNum type="arabicPeriod"/>
            </a:pPr>
            <a:r>
              <a:rPr lang="en"/>
              <a:t>Repeat steps 1-4 until some stopping criterion (number of iterations or inliers)</a:t>
            </a:r>
            <a:endParaRPr/>
          </a:p>
        </p:txBody>
      </p:sp>
    </p:spTree>
    <p:extLst>
      <p:ext uri="{BB962C8B-B14F-4D97-AF65-F5344CB8AC3E}">
        <p14:creationId xmlns:p14="http://schemas.microsoft.com/office/powerpoint/2010/main" val="178310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6"/>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RANSAC Example</a:t>
            </a:r>
            <a:endParaRPr/>
          </a:p>
        </p:txBody>
      </p:sp>
      <p:sp>
        <p:nvSpPr>
          <p:cNvPr id="460" name="Google Shape;460;p76"/>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Say we want to find the center of a dartboard</a:t>
            </a:r>
            <a:endParaRPr/>
          </a:p>
          <a:p>
            <a:pPr marL="609585" indent="-423323">
              <a:spcBef>
                <a:spcPts val="0"/>
              </a:spcBef>
              <a:buSzPts val="1400"/>
            </a:pPr>
            <a:r>
              <a:rPr lang="en"/>
              <a:t>We have a few points (10% of the total points) close to the dartboard and many points randomly distributed on the dartboard</a:t>
            </a:r>
            <a:endParaRPr/>
          </a:p>
          <a:p>
            <a:pPr marL="609585" indent="-423323">
              <a:spcBef>
                <a:spcPts val="0"/>
              </a:spcBef>
              <a:buSzPts val="1400"/>
            </a:pPr>
            <a:r>
              <a:rPr lang="en"/>
              <a:t>Model: take average of points selected as inliers</a:t>
            </a:r>
            <a:endParaRPr/>
          </a:p>
          <a:p>
            <a:pPr marL="609585" indent="-423323">
              <a:spcBef>
                <a:spcPts val="0"/>
              </a:spcBef>
              <a:buSzPts val="1400"/>
            </a:pPr>
            <a:r>
              <a:rPr lang="en"/>
              <a:t>RANSAC in this situation will </a:t>
            </a:r>
            <a:endParaRPr/>
          </a:p>
          <a:p>
            <a:pPr marL="1219170" lvl="1" indent="-423323">
              <a:spcBef>
                <a:spcPts val="0"/>
              </a:spcBef>
              <a:buSzPts val="1400"/>
              <a:buAutoNum type="alphaLcPeriod"/>
            </a:pPr>
            <a:r>
              <a:rPr lang="en"/>
              <a:t>Pick inliers randomly</a:t>
            </a:r>
            <a:endParaRPr/>
          </a:p>
          <a:p>
            <a:pPr marL="1219170" lvl="1" indent="-423323">
              <a:spcBef>
                <a:spcPts val="0"/>
              </a:spcBef>
              <a:buSzPts val="1400"/>
              <a:buAutoNum type="alphaLcPeriod"/>
            </a:pPr>
            <a:r>
              <a:rPr lang="en"/>
              <a:t>Average the inliers from step a (guess of where center is)</a:t>
            </a:r>
            <a:endParaRPr/>
          </a:p>
          <a:p>
            <a:pPr marL="1219170" lvl="1" indent="-423323">
              <a:spcBef>
                <a:spcPts val="0"/>
              </a:spcBef>
              <a:buSzPts val="1400"/>
              <a:buAutoNum type="alphaLcPeriod"/>
            </a:pPr>
            <a:r>
              <a:rPr lang="en"/>
              <a:t>Count number of points close to average from step b</a:t>
            </a:r>
            <a:endParaRPr/>
          </a:p>
          <a:p>
            <a:pPr marL="1219170" lvl="1" indent="-423323">
              <a:spcBef>
                <a:spcPts val="0"/>
              </a:spcBef>
              <a:buSzPts val="1400"/>
              <a:buAutoNum type="alphaLcPeriod"/>
            </a:pPr>
            <a:r>
              <a:rPr lang="en"/>
              <a:t>Repeat until some stopping criterion</a:t>
            </a:r>
            <a:endParaRPr/>
          </a:p>
        </p:txBody>
      </p:sp>
    </p:spTree>
    <p:extLst>
      <p:ext uri="{BB962C8B-B14F-4D97-AF65-F5344CB8AC3E}">
        <p14:creationId xmlns:p14="http://schemas.microsoft.com/office/powerpoint/2010/main" val="455614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7"/>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RANSAC Example</a:t>
            </a:r>
            <a:endParaRPr/>
          </a:p>
        </p:txBody>
      </p:sp>
      <p:sp>
        <p:nvSpPr>
          <p:cNvPr id="466" name="Google Shape;466;p77"/>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Averaging outliers generally leads to model that does not fit most points well since the other points will generally not be near the average of the outliers (as outliers have no trend)</a:t>
            </a:r>
            <a:endParaRPr/>
          </a:p>
          <a:p>
            <a:pPr marL="609585" indent="-423323">
              <a:spcBef>
                <a:spcPts val="0"/>
              </a:spcBef>
              <a:buSzPts val="1400"/>
            </a:pPr>
            <a:r>
              <a:rPr lang="en"/>
              <a:t>Then, the model that fits the most points well is the average of the points close to the dartboard (the true inliers) </a:t>
            </a:r>
            <a:endParaRPr/>
          </a:p>
          <a:p>
            <a:pPr marL="609585" indent="-423323">
              <a:spcBef>
                <a:spcPts val="0"/>
              </a:spcBef>
              <a:buSzPts val="1400"/>
            </a:pPr>
            <a:r>
              <a:rPr lang="en"/>
              <a:t>This point is indeed close to the center and is the model RANSAC will return</a:t>
            </a:r>
            <a:endParaRPr/>
          </a:p>
        </p:txBody>
      </p:sp>
    </p:spTree>
    <p:extLst>
      <p:ext uri="{BB962C8B-B14F-4D97-AF65-F5344CB8AC3E}">
        <p14:creationId xmlns:p14="http://schemas.microsoft.com/office/powerpoint/2010/main" val="12038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8"/>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RANSAC Assumptions</a:t>
            </a:r>
            <a:endParaRPr/>
          </a:p>
        </p:txBody>
      </p:sp>
      <p:sp>
        <p:nvSpPr>
          <p:cNvPr id="472" name="Google Shape;472;p78"/>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Generally, RANSAC can be used with small proportion of inliers (for example 10%)</a:t>
            </a:r>
            <a:endParaRPr/>
          </a:p>
          <a:p>
            <a:pPr marL="609585" indent="-423323">
              <a:spcBef>
                <a:spcPts val="0"/>
              </a:spcBef>
              <a:buSzPts val="1400"/>
            </a:pPr>
            <a:r>
              <a:rPr lang="en"/>
              <a:t>Assumption: outliers don’t have a trend</a:t>
            </a:r>
            <a:endParaRPr/>
          </a:p>
          <a:p>
            <a:pPr marL="609585" indent="-423323">
              <a:spcBef>
                <a:spcPts val="0"/>
              </a:spcBef>
              <a:buSzPts val="1400"/>
            </a:pPr>
            <a:r>
              <a:rPr lang="en"/>
              <a:t>Hence, model fit to outliers will not fit many points well</a:t>
            </a:r>
            <a:endParaRPr/>
          </a:p>
          <a:p>
            <a:pPr marL="609585" indent="-423323">
              <a:spcBef>
                <a:spcPts val="0"/>
              </a:spcBef>
              <a:buSzPts val="1400"/>
            </a:pPr>
            <a:r>
              <a:rPr lang="en"/>
              <a:t>Model that fits the most points should be the best and fit well to inliers</a:t>
            </a:r>
            <a:endParaRPr/>
          </a:p>
        </p:txBody>
      </p:sp>
    </p:spTree>
    <p:extLst>
      <p:ext uri="{BB962C8B-B14F-4D97-AF65-F5344CB8AC3E}">
        <p14:creationId xmlns:p14="http://schemas.microsoft.com/office/powerpoint/2010/main" val="2108433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9"/>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RANSAC For Image Correspondence</a:t>
            </a:r>
            <a:endParaRPr/>
          </a:p>
        </p:txBody>
      </p:sp>
      <p:sp>
        <p:nvSpPr>
          <p:cNvPr id="478" name="Google Shape;478;p79"/>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spcBef>
                <a:spcPts val="1067"/>
              </a:spcBef>
              <a:buNone/>
            </a:pPr>
            <a:r>
              <a:rPr lang="en"/>
              <a:t>RANSAC (applied to finding correspondences):</a:t>
            </a:r>
            <a:endParaRPr/>
          </a:p>
          <a:p>
            <a:pPr marL="609585" indent="-482588">
              <a:spcBef>
                <a:spcPts val="1067"/>
              </a:spcBef>
              <a:buSzPts val="2100"/>
              <a:buAutoNum type="arabicPeriod"/>
            </a:pPr>
            <a:r>
              <a:rPr lang="en"/>
              <a:t>Pick 4 random point correspondences (4 Pairs of points) (from SIFT)</a:t>
            </a:r>
            <a:endParaRPr/>
          </a:p>
          <a:p>
            <a:pPr marL="609585" indent="-482588">
              <a:spcBef>
                <a:spcPts val="0"/>
              </a:spcBef>
              <a:buSzPts val="2100"/>
              <a:buAutoNum type="arabicPeriod"/>
            </a:pPr>
            <a:r>
              <a:rPr lang="en"/>
              <a:t>Compute H using DLT</a:t>
            </a:r>
            <a:endParaRPr/>
          </a:p>
          <a:p>
            <a:pPr marL="609585" indent="-482588">
              <a:spcBef>
                <a:spcPts val="0"/>
              </a:spcBef>
              <a:buSzPts val="2100"/>
              <a:buAutoNum type="arabicPeriod"/>
            </a:pPr>
            <a:r>
              <a:rPr lang="en"/>
              <a:t>Score H using number of correspondences (from the set of all correspondences) it fits well </a:t>
            </a:r>
            <a:endParaRPr/>
          </a:p>
          <a:p>
            <a:pPr marL="609585" indent="-482588">
              <a:spcBef>
                <a:spcPts val="0"/>
              </a:spcBef>
              <a:buSzPts val="2100"/>
              <a:buAutoNum type="arabicPeriod"/>
            </a:pPr>
            <a:r>
              <a:rPr lang="en"/>
              <a:t>Keep H with largest number of inliers from step 3</a:t>
            </a:r>
            <a:endParaRPr/>
          </a:p>
          <a:p>
            <a:pPr marL="609585" indent="-482588">
              <a:spcBef>
                <a:spcPts val="0"/>
              </a:spcBef>
              <a:buSzPts val="2100"/>
              <a:buAutoNum type="arabicPeriod"/>
            </a:pPr>
            <a:r>
              <a:rPr lang="en"/>
              <a:t>Repeat steps 1-4 until some stopping criterion (number of iterations or inliers)</a:t>
            </a:r>
            <a:endParaRPr/>
          </a:p>
        </p:txBody>
      </p:sp>
    </p:spTree>
    <p:extLst>
      <p:ext uri="{BB962C8B-B14F-4D97-AF65-F5344CB8AC3E}">
        <p14:creationId xmlns:p14="http://schemas.microsoft.com/office/powerpoint/2010/main" val="89435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r>
              <a:rPr lang="en-US" dirty="0" smtClean="0"/>
              <a:t>In contrast to most of the prior techniques, which focus on hand-crafted feature extraction (for example, SIFT) or convolution filters to perform a task</a:t>
            </a:r>
          </a:p>
          <a:p>
            <a:r>
              <a:rPr lang="en-US" dirty="0"/>
              <a:t>W</a:t>
            </a:r>
            <a:r>
              <a:rPr lang="en-US" dirty="0" smtClean="0"/>
              <a:t>e will now try to learn a deep neural network to perform the task from a large dataset of training samples</a:t>
            </a:r>
          </a:p>
          <a:p>
            <a:r>
              <a:rPr lang="en-US" dirty="0" smtClean="0"/>
              <a:t>Some general machine learning concepts first</a:t>
            </a:r>
            <a:endParaRPr lang="en-US" dirty="0"/>
          </a:p>
        </p:txBody>
      </p:sp>
    </p:spTree>
    <p:extLst>
      <p:ext uri="{BB962C8B-B14F-4D97-AF65-F5344CB8AC3E}">
        <p14:creationId xmlns:p14="http://schemas.microsoft.com/office/powerpoint/2010/main" val="28090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Setting for Machine Learning</a:t>
            </a:r>
            <a:endParaRPr lang="en-US" dirty="0"/>
          </a:p>
        </p:txBody>
      </p:sp>
      <p:sp>
        <p:nvSpPr>
          <p:cNvPr id="3" name="Content Placeholder 2"/>
          <p:cNvSpPr>
            <a:spLocks noGrp="1"/>
          </p:cNvSpPr>
          <p:nvPr>
            <p:ph idx="1"/>
          </p:nvPr>
        </p:nvSpPr>
        <p:spPr/>
        <p:txBody>
          <a:bodyPr/>
          <a:lstStyle/>
          <a:p>
            <a:r>
              <a:rPr lang="en-US" dirty="0" smtClean="0"/>
              <a:t>We focus on supervised learning (as opposed to other types of learning) here</a:t>
            </a:r>
          </a:p>
          <a:p>
            <a:r>
              <a:rPr lang="en-US" dirty="0" smtClean="0"/>
              <a:t>Goal: find a function f: X-&gt; Y that maps inputs x ∈ X to labels y </a:t>
            </a:r>
            <a:r>
              <a:rPr lang="en-US" dirty="0" smtClean="0"/>
              <a:t>∈</a:t>
            </a:r>
            <a:r>
              <a:rPr lang="en-US" dirty="0" smtClean="0"/>
              <a:t> label space Y</a:t>
            </a:r>
          </a:p>
          <a:p>
            <a:r>
              <a:rPr lang="en-US" dirty="0" smtClean="0"/>
              <a:t>Assumptions: </a:t>
            </a:r>
          </a:p>
          <a:p>
            <a:pPr lvl="1"/>
            <a:r>
              <a:rPr lang="en-US" dirty="0" smtClean="0"/>
              <a:t>We have a paired dataset {x</a:t>
            </a:r>
            <a:r>
              <a:rPr lang="en-US" baseline="-25000" dirty="0" smtClean="0"/>
              <a:t>i</a:t>
            </a:r>
            <a:r>
              <a:rPr lang="en-US" dirty="0" smtClean="0"/>
              <a:t>, </a:t>
            </a:r>
            <a:r>
              <a:rPr lang="en-US" dirty="0" err="1" smtClean="0"/>
              <a:t>y</a:t>
            </a:r>
            <a:r>
              <a:rPr lang="en-US" baseline="-25000" dirty="0" err="1" smtClean="0"/>
              <a:t>i</a:t>
            </a:r>
            <a:r>
              <a:rPr lang="en-US" dirty="0" smtClean="0"/>
              <a:t>}</a:t>
            </a:r>
            <a:r>
              <a:rPr lang="en-US" baseline="-25000" dirty="0" smtClean="0"/>
              <a:t>N</a:t>
            </a:r>
            <a:r>
              <a:rPr lang="en-US" dirty="0" smtClean="0"/>
              <a:t> drawn </a:t>
            </a:r>
            <a:r>
              <a:rPr lang="en-US" dirty="0" err="1" smtClean="0"/>
              <a:t>i.i.d</a:t>
            </a:r>
            <a:r>
              <a:rPr lang="en-US" dirty="0" smtClean="0"/>
              <a:t> from the joint distribution P(x, y)</a:t>
            </a:r>
          </a:p>
          <a:p>
            <a:pPr lvl="1"/>
            <a:r>
              <a:rPr lang="en-US" dirty="0" smtClean="0"/>
              <a:t>Inputs and labels are paired</a:t>
            </a:r>
          </a:p>
          <a:p>
            <a:pPr lvl="1"/>
            <a:r>
              <a:rPr lang="en-US" dirty="0" smtClean="0"/>
              <a:t>We do not know the joint distribution P(x, y)</a:t>
            </a:r>
            <a:endParaRPr lang="en-US" dirty="0"/>
          </a:p>
        </p:txBody>
      </p:sp>
    </p:spTree>
    <p:extLst>
      <p:ext uri="{BB962C8B-B14F-4D97-AF65-F5344CB8AC3E}">
        <p14:creationId xmlns:p14="http://schemas.microsoft.com/office/powerpoint/2010/main" val="1720675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Settings</a:t>
            </a:r>
            <a:endParaRPr lang="en-US" dirty="0"/>
          </a:p>
        </p:txBody>
      </p:sp>
      <p:sp>
        <p:nvSpPr>
          <p:cNvPr id="3" name="Content Placeholder 2"/>
          <p:cNvSpPr>
            <a:spLocks noGrp="1"/>
          </p:cNvSpPr>
          <p:nvPr>
            <p:ph idx="1"/>
          </p:nvPr>
        </p:nvSpPr>
        <p:spPr/>
        <p:txBody>
          <a:bodyPr/>
          <a:lstStyle/>
          <a:p>
            <a:r>
              <a:rPr lang="en-US" dirty="0" smtClean="0"/>
              <a:t>Classification: Y is discrete space or for binary classification, Y∈{0, 1}</a:t>
            </a:r>
          </a:p>
          <a:p>
            <a:r>
              <a:rPr lang="en-US" dirty="0" smtClean="0"/>
              <a:t>Regression: Y is real number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650" y="2969857"/>
            <a:ext cx="9156700" cy="2755900"/>
          </a:xfrm>
          <a:prstGeom prst="rect">
            <a:avLst/>
          </a:prstGeom>
        </p:spPr>
      </p:pic>
    </p:spTree>
    <p:extLst>
      <p:ext uri="{BB962C8B-B14F-4D97-AF65-F5344CB8AC3E}">
        <p14:creationId xmlns:p14="http://schemas.microsoft.com/office/powerpoint/2010/main" val="1739388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Risk, Empirical Risk</a:t>
            </a:r>
            <a:endParaRPr lang="en-US" dirty="0"/>
          </a:p>
        </p:txBody>
      </p:sp>
      <p:sp>
        <p:nvSpPr>
          <p:cNvPr id="3" name="Content Placeholder 2"/>
          <p:cNvSpPr>
            <a:spLocks noGrp="1"/>
          </p:cNvSpPr>
          <p:nvPr>
            <p:ph idx="1"/>
          </p:nvPr>
        </p:nvSpPr>
        <p:spPr/>
        <p:txBody>
          <a:bodyPr/>
          <a:lstStyle/>
          <a:p>
            <a:r>
              <a:rPr lang="en-US" dirty="0" smtClean="0"/>
              <a:t>First question: how do we evaluate how good a model f is?</a:t>
            </a:r>
          </a:p>
          <a:p>
            <a:r>
              <a:rPr lang="en-US" dirty="0" smtClean="0"/>
              <a:t>Ideally, we would minimize some loss over the whole joint distribution p(x, y)</a:t>
            </a:r>
          </a:p>
          <a:p>
            <a:r>
              <a:rPr lang="en-US" dirty="0" smtClean="0"/>
              <a:t>Loss should measure how far away model’s prediction f(x) is from the true label y</a:t>
            </a:r>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450" y="4087906"/>
            <a:ext cx="8801100" cy="1358900"/>
          </a:xfrm>
          <a:prstGeom prst="rect">
            <a:avLst/>
          </a:prstGeom>
        </p:spPr>
      </p:pic>
    </p:spTree>
    <p:extLst>
      <p:ext uri="{BB962C8B-B14F-4D97-AF65-F5344CB8AC3E}">
        <p14:creationId xmlns:p14="http://schemas.microsoft.com/office/powerpoint/2010/main" val="626934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Empirical Risk</a:t>
            </a:r>
            <a:endParaRPr lang="en-US" dirty="0"/>
          </a:p>
        </p:txBody>
      </p:sp>
      <p:sp>
        <p:nvSpPr>
          <p:cNvPr id="3" name="Content Placeholder 2"/>
          <p:cNvSpPr>
            <a:spLocks noGrp="1"/>
          </p:cNvSpPr>
          <p:nvPr>
            <p:ph idx="1"/>
          </p:nvPr>
        </p:nvSpPr>
        <p:spPr/>
        <p:txBody>
          <a:bodyPr/>
          <a:lstStyle/>
          <a:p>
            <a:r>
              <a:rPr lang="en-US" dirty="0" smtClean="0"/>
              <a:t>Risk: minimize the expected value of the loss over P(x, y)</a:t>
            </a:r>
          </a:p>
          <a:p>
            <a:endParaRPr lang="en-US" dirty="0" smtClean="0"/>
          </a:p>
          <a:p>
            <a:endParaRPr lang="en-US" dirty="0" smtClean="0"/>
          </a:p>
          <a:p>
            <a:r>
              <a:rPr lang="en-US" dirty="0" smtClean="0"/>
              <a:t>There’s a problem with using risk: we don’t know P(x, y), so we can’t compute risk and can’t actually use it as a metric </a:t>
            </a:r>
          </a:p>
          <a:p>
            <a:r>
              <a:rPr lang="en-US" dirty="0" smtClean="0"/>
              <a:t>We approximate risk using empirical risk, i.e. we take some unseen test set (distinct from training and validation sets) and compute the expected loss</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900" y="2404484"/>
            <a:ext cx="6426200" cy="723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5422900"/>
            <a:ext cx="3505200" cy="889000"/>
          </a:xfrm>
          <a:prstGeom prst="rect">
            <a:avLst/>
          </a:prstGeom>
        </p:spPr>
      </p:pic>
    </p:spTree>
    <p:extLst>
      <p:ext uri="{BB962C8B-B14F-4D97-AF65-F5344CB8AC3E}">
        <p14:creationId xmlns:p14="http://schemas.microsoft.com/office/powerpoint/2010/main" val="105044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9"/>
          <p:cNvSpPr txBox="1">
            <a:spLocks noGrp="1"/>
          </p:cNvSpPr>
          <p:nvPr>
            <p:ph type="title"/>
          </p:nvPr>
        </p:nvSpPr>
        <p:spPr>
          <a:xfrm>
            <a:off x="508000" y="365133"/>
            <a:ext cx="10846000" cy="949600"/>
          </a:xfrm>
          <a:prstGeom prst="rect">
            <a:avLst/>
          </a:prstGeom>
        </p:spPr>
        <p:txBody>
          <a:bodyPr spcFirstLastPara="1" vert="horz" wrap="square" lIns="91433" tIns="45700" rIns="91433" bIns="45700" rtlCol="0" anchor="ctr" anchorCtr="0">
            <a:noAutofit/>
          </a:bodyPr>
          <a:lstStyle/>
          <a:p>
            <a:pPr>
              <a:spcBef>
                <a:spcPts val="0"/>
              </a:spcBef>
            </a:pPr>
            <a:r>
              <a:rPr lang="en"/>
              <a:t>Problem Statement: Stitching images together</a:t>
            </a:r>
            <a:endParaRPr/>
          </a:p>
          <a:p>
            <a:pPr>
              <a:spcBef>
                <a:spcPts val="0"/>
              </a:spcBef>
            </a:pPr>
            <a:endParaRPr/>
          </a:p>
        </p:txBody>
      </p:sp>
      <p:sp>
        <p:nvSpPr>
          <p:cNvPr id="353" name="Google Shape;353;p59"/>
          <p:cNvSpPr txBox="1">
            <a:spLocks noGrp="1"/>
          </p:cNvSpPr>
          <p:nvPr>
            <p:ph type="body" idx="1"/>
          </p:nvPr>
        </p:nvSpPr>
        <p:spPr>
          <a:xfrm>
            <a:off x="838200" y="1407292"/>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Multiple cameras taking pictures, note timestamp and stream them together</a:t>
            </a:r>
            <a:endParaRPr/>
          </a:p>
          <a:p>
            <a:pPr marL="609585" indent="-423323">
              <a:spcBef>
                <a:spcPts val="0"/>
              </a:spcBef>
              <a:buSzPts val="1400"/>
            </a:pPr>
            <a:r>
              <a:rPr lang="en"/>
              <a:t>If multiple cameras not feasible, Wide Angle is an option</a:t>
            </a:r>
            <a:endParaRPr/>
          </a:p>
          <a:p>
            <a:pPr marL="1219170" lvl="1" indent="-423323">
              <a:spcBef>
                <a:spcPts val="0"/>
              </a:spcBef>
              <a:buSzPts val="1400"/>
            </a:pPr>
            <a:r>
              <a:rPr lang="en"/>
              <a:t>Issues:</a:t>
            </a:r>
            <a:endParaRPr/>
          </a:p>
          <a:p>
            <a:pPr marL="1828754" lvl="2" indent="-423323">
              <a:spcBef>
                <a:spcPts val="0"/>
              </a:spcBef>
              <a:buSzPts val="1400"/>
            </a:pPr>
            <a:r>
              <a:rPr lang="en"/>
              <a:t>Not 360 degree</a:t>
            </a:r>
            <a:endParaRPr/>
          </a:p>
          <a:p>
            <a:pPr marL="1828754" lvl="2" indent="-423323">
              <a:spcBef>
                <a:spcPts val="0"/>
              </a:spcBef>
              <a:buSzPts val="1400"/>
            </a:pPr>
            <a:r>
              <a:rPr lang="en"/>
              <a:t>Distortion in spatial curvature, aberration</a:t>
            </a:r>
            <a:endParaRPr/>
          </a:p>
          <a:p>
            <a:pPr marL="609585" indent="-423323">
              <a:spcBef>
                <a:spcPts val="0"/>
              </a:spcBef>
              <a:buSzPts val="1400"/>
            </a:pPr>
            <a:r>
              <a:rPr lang="en"/>
              <a:t>Panorama!</a:t>
            </a:r>
            <a:endParaRPr/>
          </a:p>
          <a:p>
            <a:pPr marL="1219170" lvl="1" indent="-423323">
              <a:spcBef>
                <a:spcPts val="0"/>
              </a:spcBef>
              <a:buSzPts val="1400"/>
            </a:pPr>
            <a:r>
              <a:rPr lang="en"/>
              <a:t>Say we capture an indoor scene by sliding the camera and taking picture (translation and no rotation)</a:t>
            </a:r>
            <a:endParaRPr/>
          </a:p>
          <a:p>
            <a:pPr marL="1219170" lvl="1" indent="-423323">
              <a:spcBef>
                <a:spcPts val="0"/>
              </a:spcBef>
              <a:buSzPts val="1400"/>
            </a:pPr>
            <a:r>
              <a:rPr lang="en"/>
              <a:t>How to concatenate?</a:t>
            </a:r>
            <a:endParaRPr/>
          </a:p>
          <a:p>
            <a:pPr marL="1828754" lvl="2" indent="-423323">
              <a:spcBef>
                <a:spcPts val="0"/>
              </a:spcBef>
              <a:buSzPts val="1400"/>
            </a:pPr>
            <a:r>
              <a:rPr lang="en"/>
              <a:t>SIFT to find a seam?</a:t>
            </a:r>
            <a:endParaRPr/>
          </a:p>
          <a:p>
            <a:pPr marL="2438339" lvl="3" indent="-423323">
              <a:spcBef>
                <a:spcPts val="0"/>
              </a:spcBef>
              <a:buSzPts val="1400"/>
            </a:pPr>
            <a:r>
              <a:rPr lang="en"/>
              <a:t>Distortion!</a:t>
            </a:r>
            <a:endParaRPr/>
          </a:p>
          <a:p>
            <a:pPr marL="2438339" lvl="3" indent="-423323">
              <a:spcBef>
                <a:spcPts val="0"/>
              </a:spcBef>
              <a:buSzPts val="1400"/>
            </a:pPr>
            <a:r>
              <a:rPr lang="en"/>
              <a:t>Face taken from multiple viewpoints and stitched using SIFT - distortion is bad</a:t>
            </a:r>
            <a:endParaRPr/>
          </a:p>
        </p:txBody>
      </p:sp>
    </p:spTree>
    <p:extLst>
      <p:ext uri="{BB962C8B-B14F-4D97-AF65-F5344CB8AC3E}">
        <p14:creationId xmlns:p14="http://schemas.microsoft.com/office/powerpoint/2010/main" val="147092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Content Placeholder 2"/>
          <p:cNvSpPr>
            <a:spLocks noGrp="1"/>
          </p:cNvSpPr>
          <p:nvPr>
            <p:ph idx="1"/>
          </p:nvPr>
        </p:nvSpPr>
        <p:spPr/>
        <p:txBody>
          <a:bodyPr>
            <a:normAutofit/>
          </a:bodyPr>
          <a:lstStyle/>
          <a:p>
            <a:r>
              <a:rPr lang="en-US" dirty="0" smtClean="0"/>
              <a:t>Ideally, we could just minimize empirical risk over training set and our model would perform well on test data</a:t>
            </a:r>
          </a:p>
          <a:p>
            <a:r>
              <a:rPr lang="en-US" dirty="0" smtClean="0"/>
              <a:t>Unfortunately, it’s not that simple</a:t>
            </a:r>
          </a:p>
          <a:p>
            <a:r>
              <a:rPr lang="en-US" dirty="0" smtClean="0"/>
              <a:t>Since the training set is finite, the training set’s distribution does not exactly match the true joint distribution P(x, y)</a:t>
            </a:r>
          </a:p>
          <a:p>
            <a:r>
              <a:rPr lang="en-US" dirty="0" smtClean="0"/>
              <a:t>Hence, the model f can fit to noise in the training set (</a:t>
            </a:r>
            <a:r>
              <a:rPr lang="en-US" dirty="0" err="1" smtClean="0"/>
              <a:t>pecularities</a:t>
            </a:r>
            <a:r>
              <a:rPr lang="en-US" dirty="0" smtClean="0"/>
              <a:t> of the training set that do not appear in the joint distribution)</a:t>
            </a:r>
          </a:p>
          <a:p>
            <a:r>
              <a:rPr lang="en-US" dirty="0" smtClean="0"/>
              <a:t>Since f is now fit (“</a:t>
            </a:r>
            <a:r>
              <a:rPr lang="en-US" dirty="0" err="1" smtClean="0"/>
              <a:t>overfit</a:t>
            </a:r>
            <a:r>
              <a:rPr lang="en-US" dirty="0" smtClean="0"/>
              <a:t>”) to training set noise, its performance on test data can be significantly worse</a:t>
            </a:r>
          </a:p>
        </p:txBody>
      </p:sp>
    </p:spTree>
    <p:extLst>
      <p:ext uri="{BB962C8B-B14F-4D97-AF65-F5344CB8AC3E}">
        <p14:creationId xmlns:p14="http://schemas.microsoft.com/office/powerpoint/2010/main" val="812937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Underfitting</a:t>
            </a:r>
            <a:endParaRPr lang="en-US" dirty="0"/>
          </a:p>
        </p:txBody>
      </p:sp>
      <p:sp>
        <p:nvSpPr>
          <p:cNvPr id="3" name="Content Placeholder 2"/>
          <p:cNvSpPr>
            <a:spLocks noGrp="1"/>
          </p:cNvSpPr>
          <p:nvPr>
            <p:ph idx="1"/>
          </p:nvPr>
        </p:nvSpPr>
        <p:spPr/>
        <p:txBody>
          <a:bodyPr/>
          <a:lstStyle/>
          <a:p>
            <a:r>
              <a:rPr lang="en-US" dirty="0" smtClean="0"/>
              <a:t>On the opposite side, it’s also possible f is too simple of a function to fit the training data well</a:t>
            </a:r>
          </a:p>
          <a:p>
            <a:r>
              <a:rPr lang="en-US" dirty="0" smtClean="0"/>
              <a:t>In this case, train and test error are both high</a:t>
            </a:r>
          </a:p>
          <a:p>
            <a:r>
              <a:rPr lang="en-US" dirty="0" smtClean="0"/>
              <a:t>For </a:t>
            </a:r>
            <a:r>
              <a:rPr lang="en-US" dirty="0" err="1" smtClean="0"/>
              <a:t>underfitting</a:t>
            </a:r>
            <a:r>
              <a:rPr lang="en-US" dirty="0" smtClean="0"/>
              <a:t>, there are a few solutions:</a:t>
            </a:r>
          </a:p>
          <a:p>
            <a:pPr lvl="1"/>
            <a:r>
              <a:rPr lang="en-US" dirty="0" smtClean="0"/>
              <a:t>Train model for longer: it’s possible the training hasn’t converged</a:t>
            </a:r>
          </a:p>
          <a:p>
            <a:pPr lvl="1"/>
            <a:r>
              <a:rPr lang="en-US" dirty="0" smtClean="0"/>
              <a:t>Pick a more complex function f that can fit training data better</a:t>
            </a:r>
            <a:r>
              <a:rPr lang="en-US" dirty="0">
                <a:sym typeface="Wingdings"/>
              </a:rPr>
              <a:t> </a:t>
            </a:r>
            <a:r>
              <a:rPr lang="en-US" dirty="0" smtClean="0">
                <a:sym typeface="Wingdings"/>
              </a:rPr>
              <a:t>(for example, pick a more complex neural network)</a:t>
            </a:r>
            <a:endParaRPr lang="en-US" dirty="0"/>
          </a:p>
        </p:txBody>
      </p:sp>
    </p:spTree>
    <p:extLst>
      <p:ext uri="{BB962C8B-B14F-4D97-AF65-F5344CB8AC3E}">
        <p14:creationId xmlns:p14="http://schemas.microsoft.com/office/powerpoint/2010/main" val="480209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 vs </a:t>
            </a:r>
            <a:r>
              <a:rPr lang="en-US" dirty="0" err="1" smtClean="0"/>
              <a:t>Underfitting</a:t>
            </a:r>
            <a:endParaRPr lang="en-US" dirty="0"/>
          </a:p>
        </p:txBody>
      </p:sp>
      <p:sp>
        <p:nvSpPr>
          <p:cNvPr id="3" name="Content Placeholder 2"/>
          <p:cNvSpPr>
            <a:spLocks noGrp="1"/>
          </p:cNvSpPr>
          <p:nvPr>
            <p:ph idx="1"/>
          </p:nvPr>
        </p:nvSpPr>
        <p:spPr/>
        <p:txBody>
          <a:bodyPr/>
          <a:lstStyle/>
          <a:p>
            <a:r>
              <a:rPr lang="en-US" dirty="0" smtClean="0"/>
              <a:t>Overfitting / </a:t>
            </a:r>
            <a:r>
              <a:rPr lang="en-US" dirty="0" err="1" smtClean="0"/>
              <a:t>underfitting</a:t>
            </a:r>
            <a:r>
              <a:rPr lang="en-US" dirty="0" smtClean="0"/>
              <a:t> is also referred to as a model having high variance / high bias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810" y="2391635"/>
            <a:ext cx="6019800" cy="4140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45" y="2982185"/>
            <a:ext cx="4064000" cy="2959100"/>
          </a:xfrm>
          <a:prstGeom prst="rect">
            <a:avLst/>
          </a:prstGeom>
        </p:spPr>
      </p:pic>
      <p:sp>
        <p:nvSpPr>
          <p:cNvPr id="6" name="TextBox 5"/>
          <p:cNvSpPr txBox="1"/>
          <p:nvPr/>
        </p:nvSpPr>
        <p:spPr>
          <a:xfrm>
            <a:off x="753035" y="6067313"/>
            <a:ext cx="3937299" cy="369332"/>
          </a:xfrm>
          <a:prstGeom prst="rect">
            <a:avLst/>
          </a:prstGeom>
          <a:noFill/>
        </p:spPr>
        <p:txBody>
          <a:bodyPr wrap="square" rtlCol="0">
            <a:spAutoFit/>
          </a:bodyPr>
          <a:lstStyle/>
          <a:p>
            <a:r>
              <a:rPr lang="en-US" dirty="0" smtClean="0"/>
              <a:t>Blue is training error, red is test error</a:t>
            </a:r>
            <a:endParaRPr lang="en-US" dirty="0"/>
          </a:p>
        </p:txBody>
      </p:sp>
    </p:spTree>
    <p:extLst>
      <p:ext uri="{BB962C8B-B14F-4D97-AF65-F5344CB8AC3E}">
        <p14:creationId xmlns:p14="http://schemas.microsoft.com/office/powerpoint/2010/main" val="1958209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Fixing Overfitting</a:t>
            </a:r>
            <a:endParaRPr lang="en-US" dirty="0"/>
          </a:p>
        </p:txBody>
      </p:sp>
      <p:sp>
        <p:nvSpPr>
          <p:cNvPr id="3" name="Content Placeholder 2"/>
          <p:cNvSpPr>
            <a:spLocks noGrp="1"/>
          </p:cNvSpPr>
          <p:nvPr>
            <p:ph idx="1"/>
          </p:nvPr>
        </p:nvSpPr>
        <p:spPr/>
        <p:txBody>
          <a:bodyPr>
            <a:normAutofit lnSpcReduction="10000"/>
          </a:bodyPr>
          <a:lstStyle/>
          <a:p>
            <a:r>
              <a:rPr lang="en-US" dirty="0" smtClean="0"/>
              <a:t>Overfitting is a much more complex issue to fix than </a:t>
            </a:r>
            <a:r>
              <a:rPr lang="en-US" dirty="0" err="1" smtClean="0"/>
              <a:t>underfitting</a:t>
            </a:r>
            <a:r>
              <a:rPr lang="en-US" dirty="0" smtClean="0"/>
              <a:t>, unfortunately</a:t>
            </a:r>
          </a:p>
          <a:p>
            <a:r>
              <a:rPr lang="en-US" dirty="0" smtClean="0"/>
              <a:t>A few ways:</a:t>
            </a:r>
          </a:p>
          <a:p>
            <a:pPr lvl="1"/>
            <a:r>
              <a:rPr lang="en-US" dirty="0" smtClean="0"/>
              <a:t>Train for less time so model does not fit training data as well (the amount of training can be determined using error on a validation set, i.e. early stopping)</a:t>
            </a:r>
          </a:p>
          <a:p>
            <a:pPr lvl="1"/>
            <a:r>
              <a:rPr lang="en-US" dirty="0" smtClean="0"/>
              <a:t>Regularization (discussed more on next slide)</a:t>
            </a:r>
          </a:p>
          <a:p>
            <a:pPr lvl="1"/>
            <a:r>
              <a:rPr lang="en-US" dirty="0" smtClean="0"/>
              <a:t>Dropout (discussed more later)</a:t>
            </a:r>
          </a:p>
          <a:p>
            <a:pPr lvl="1"/>
            <a:r>
              <a:rPr lang="en-US" dirty="0" smtClean="0"/>
              <a:t>Data augmentation (apply random transformations to input data during training like shifts, rotations, contrast changes etc. so you don’t </a:t>
            </a:r>
            <a:r>
              <a:rPr lang="en-US" dirty="0" err="1" smtClean="0"/>
              <a:t>overfit</a:t>
            </a:r>
            <a:r>
              <a:rPr lang="en-US" dirty="0" smtClean="0"/>
              <a:t> to certain factors like orientation or illumination)</a:t>
            </a:r>
          </a:p>
          <a:p>
            <a:pPr lvl="1"/>
            <a:r>
              <a:rPr lang="en-US" dirty="0" smtClean="0"/>
              <a:t>A simpler model that can’t fit training data as well (and hopefully, won’t fit to the noise in the training set)</a:t>
            </a:r>
            <a:endParaRPr lang="en-US" dirty="0"/>
          </a:p>
        </p:txBody>
      </p:sp>
    </p:spTree>
    <p:extLst>
      <p:ext uri="{BB962C8B-B14F-4D97-AF65-F5344CB8AC3E}">
        <p14:creationId xmlns:p14="http://schemas.microsoft.com/office/powerpoint/2010/main" val="945117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a:t>
            </a:r>
            <a:endParaRPr lang="en-US" dirty="0"/>
          </a:p>
        </p:txBody>
      </p:sp>
      <p:sp>
        <p:nvSpPr>
          <p:cNvPr id="3" name="Content Placeholder 2"/>
          <p:cNvSpPr>
            <a:spLocks noGrp="1"/>
          </p:cNvSpPr>
          <p:nvPr>
            <p:ph idx="1"/>
          </p:nvPr>
        </p:nvSpPr>
        <p:spPr/>
        <p:txBody>
          <a:bodyPr/>
          <a:lstStyle/>
          <a:p>
            <a:r>
              <a:rPr lang="en-US" dirty="0" smtClean="0"/>
              <a:t>Add a loss term so that the model will not fit the training data as well</a:t>
            </a:r>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374900"/>
            <a:ext cx="5016500" cy="2095500"/>
          </a:xfrm>
          <a:prstGeom prst="rect">
            <a:avLst/>
          </a:prstGeom>
        </p:spPr>
      </p:pic>
    </p:spTree>
    <p:extLst>
      <p:ext uri="{BB962C8B-B14F-4D97-AF65-F5344CB8AC3E}">
        <p14:creationId xmlns:p14="http://schemas.microsoft.com/office/powerpoint/2010/main" val="1281759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Regularization</a:t>
            </a:r>
            <a:endParaRPr lang="en-US" dirty="0"/>
          </a:p>
        </p:txBody>
      </p:sp>
      <p:sp>
        <p:nvSpPr>
          <p:cNvPr id="3" name="Content Placeholder 2"/>
          <p:cNvSpPr>
            <a:spLocks noGrp="1"/>
          </p:cNvSpPr>
          <p:nvPr>
            <p:ph idx="1"/>
          </p:nvPr>
        </p:nvSpPr>
        <p:spPr/>
        <p:txBody>
          <a:bodyPr/>
          <a:lstStyle/>
          <a:p>
            <a:r>
              <a:rPr lang="en-US" dirty="0" smtClean="0"/>
              <a:t>Simplest types of regularization:</a:t>
            </a:r>
          </a:p>
          <a:p>
            <a:pPr lvl="1"/>
            <a:r>
              <a:rPr lang="en-US" dirty="0" smtClean="0"/>
              <a:t>l</a:t>
            </a:r>
            <a:r>
              <a:rPr lang="en-US" baseline="-25000" dirty="0" smtClean="0"/>
              <a:t>0</a:t>
            </a:r>
            <a:r>
              <a:rPr lang="en-US" dirty="0" smtClean="0"/>
              <a:t>: number of weights: not differentiable and generally fixed when training a given model, so not really used</a:t>
            </a:r>
          </a:p>
          <a:p>
            <a:pPr lvl="1"/>
            <a:r>
              <a:rPr lang="en-US" dirty="0" smtClean="0"/>
              <a:t>l</a:t>
            </a:r>
            <a:r>
              <a:rPr lang="en-US" baseline="-25000" dirty="0" smtClean="0"/>
              <a:t>1</a:t>
            </a:r>
            <a:r>
              <a:rPr lang="en-US" dirty="0" smtClean="0"/>
              <a:t> loss on weights (“lasso”)</a:t>
            </a:r>
          </a:p>
          <a:p>
            <a:pPr lvl="1"/>
            <a:r>
              <a:rPr lang="en-US" dirty="0" smtClean="0"/>
              <a:t>l</a:t>
            </a:r>
            <a:r>
              <a:rPr lang="en-US" baseline="-25000" dirty="0" smtClean="0"/>
              <a:t>2</a:t>
            </a:r>
            <a:r>
              <a:rPr lang="en-US" dirty="0" smtClean="0"/>
              <a:t> loss on weights (“ridge” or “weight decay”)</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4001294"/>
            <a:ext cx="7772400" cy="1435100"/>
          </a:xfrm>
          <a:prstGeom prst="rect">
            <a:avLst/>
          </a:prstGeom>
        </p:spPr>
      </p:pic>
    </p:spTree>
    <p:extLst>
      <p:ext uri="{BB962C8B-B14F-4D97-AF65-F5344CB8AC3E}">
        <p14:creationId xmlns:p14="http://schemas.microsoft.com/office/powerpoint/2010/main" val="544222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Cross-Validation</a:t>
            </a:r>
            <a:endParaRPr lang="en-US" dirty="0"/>
          </a:p>
        </p:txBody>
      </p:sp>
      <p:sp>
        <p:nvSpPr>
          <p:cNvPr id="3" name="Content Placeholder 2"/>
          <p:cNvSpPr>
            <a:spLocks noGrp="1"/>
          </p:cNvSpPr>
          <p:nvPr>
            <p:ph idx="1"/>
          </p:nvPr>
        </p:nvSpPr>
        <p:spPr/>
        <p:txBody>
          <a:bodyPr>
            <a:normAutofit fontScale="92500"/>
          </a:bodyPr>
          <a:lstStyle/>
          <a:p>
            <a:r>
              <a:rPr lang="en-US" dirty="0" smtClean="0"/>
              <a:t>In practice, we do not want to use the test set to see whether we are overfitting or not because we will then adjust settings (</a:t>
            </a:r>
            <a:r>
              <a:rPr lang="en-US" dirty="0" err="1" smtClean="0"/>
              <a:t>hyperparameters</a:t>
            </a:r>
            <a:r>
              <a:rPr lang="en-US" dirty="0" smtClean="0"/>
              <a:t>) in response and fit somewhat to test set</a:t>
            </a:r>
          </a:p>
          <a:p>
            <a:r>
              <a:rPr lang="en-US" dirty="0" smtClean="0"/>
              <a:t>Instead, we can employ one of two options: validation or cross-validation</a:t>
            </a:r>
          </a:p>
          <a:p>
            <a:r>
              <a:rPr lang="en-US" dirty="0" smtClean="0"/>
              <a:t>The simpler option (when we have enough data) is validation</a:t>
            </a:r>
          </a:p>
          <a:p>
            <a:r>
              <a:rPr lang="en-US" dirty="0" smtClean="0"/>
              <a:t>Validation: split the training set into a training set (used to learn the weights) and a validation set (used to evaluate how well model generalizes and to tune </a:t>
            </a:r>
            <a:r>
              <a:rPr lang="en-US" dirty="0" err="1" smtClean="0"/>
              <a:t>hyperparameters</a:t>
            </a:r>
            <a:r>
              <a:rPr lang="en-US" dirty="0" smtClean="0"/>
              <a:t>)</a:t>
            </a:r>
          </a:p>
          <a:p>
            <a:r>
              <a:rPr lang="en-US" dirty="0" smtClean="0"/>
              <a:t>Only use test set at the very end once we have gotten a final model to measure how well final model will do on unseen data</a:t>
            </a:r>
            <a:endParaRPr lang="en-US" dirty="0"/>
          </a:p>
        </p:txBody>
      </p:sp>
    </p:spTree>
    <p:extLst>
      <p:ext uri="{BB962C8B-B14F-4D97-AF65-F5344CB8AC3E}">
        <p14:creationId xmlns:p14="http://schemas.microsoft.com/office/powerpoint/2010/main" val="152326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 </a:t>
            </a:r>
            <a:r>
              <a:rPr lang="en-US" dirty="0" err="1" smtClean="0"/>
              <a:t>Hyperparameters</a:t>
            </a:r>
            <a:r>
              <a:rPr lang="en-US" dirty="0" smtClean="0"/>
              <a:t> with Validation</a:t>
            </a:r>
            <a:endParaRPr lang="en-US" dirty="0"/>
          </a:p>
        </p:txBody>
      </p:sp>
      <p:sp>
        <p:nvSpPr>
          <p:cNvPr id="3" name="Content Placeholder 2"/>
          <p:cNvSpPr>
            <a:spLocks noGrp="1"/>
          </p:cNvSpPr>
          <p:nvPr>
            <p:ph idx="1"/>
          </p:nvPr>
        </p:nvSpPr>
        <p:spPr/>
        <p:txBody>
          <a:bodyPr/>
          <a:lstStyle/>
          <a:p>
            <a:r>
              <a:rPr lang="en-US" dirty="0" smtClean="0"/>
              <a:t>We can tune settings of the training process (things like how long to train for, neural network architecture, etc.) which are not the model weights by looking at the loss on the validation set</a:t>
            </a:r>
          </a:p>
          <a:p>
            <a:r>
              <a:rPr lang="en-US" dirty="0" smtClean="0"/>
              <a:t>For example, if we find we are overfitting (train error is significantly greater than validation error), we can choose to train for less time or use a simpler model</a:t>
            </a:r>
          </a:p>
          <a:p>
            <a:r>
              <a:rPr lang="en-US" dirty="0" smtClean="0"/>
              <a:t>Early stopping: instead of picking a fixed amount of iterations to train for and tuning this number, let the validation loss do it for you; once the validation loss stops decreasing, stop training as we are now going to </a:t>
            </a:r>
            <a:r>
              <a:rPr lang="en-US" dirty="0" err="1" smtClean="0"/>
              <a:t>overfit</a:t>
            </a:r>
            <a:r>
              <a:rPr lang="en-US" dirty="0" smtClean="0"/>
              <a:t> the training set</a:t>
            </a:r>
            <a:endParaRPr lang="en-US" dirty="0"/>
          </a:p>
        </p:txBody>
      </p:sp>
    </p:spTree>
    <p:extLst>
      <p:ext uri="{BB962C8B-B14F-4D97-AF65-F5344CB8AC3E}">
        <p14:creationId xmlns:p14="http://schemas.microsoft.com/office/powerpoint/2010/main" val="1016195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1"/>
          </p:nvPr>
        </p:nvSpPr>
        <p:spPr/>
        <p:txBody>
          <a:bodyPr>
            <a:normAutofit lnSpcReduction="10000"/>
          </a:bodyPr>
          <a:lstStyle/>
          <a:p>
            <a:r>
              <a:rPr lang="en-US" dirty="0" smtClean="0"/>
              <a:t>If we don’t have much data and don’t want to make our training set even smaller: use cross-validation</a:t>
            </a:r>
          </a:p>
          <a:p>
            <a:r>
              <a:rPr lang="en-US" dirty="0" smtClean="0"/>
              <a:t>Cross-validation:</a:t>
            </a:r>
          </a:p>
          <a:p>
            <a:pPr lvl="1"/>
            <a:r>
              <a:rPr lang="en-US" dirty="0" smtClean="0"/>
              <a:t>1. Split data into two parts (one for training, one held-out)</a:t>
            </a:r>
          </a:p>
          <a:p>
            <a:pPr lvl="1"/>
            <a:r>
              <a:rPr lang="en-US" dirty="0" smtClean="0"/>
              <a:t>2. Train model on training split</a:t>
            </a:r>
          </a:p>
          <a:p>
            <a:pPr lvl="1"/>
            <a:r>
              <a:rPr lang="en-US" dirty="0" smtClean="0"/>
              <a:t>3. Compute error on held-out split</a:t>
            </a:r>
          </a:p>
          <a:p>
            <a:pPr lvl="1"/>
            <a:r>
              <a:rPr lang="en-US" dirty="0" smtClean="0"/>
              <a:t>4. Repeat steps 2 and 3 with different splits of overall training set and average the errors from step 3 to get an overall estimate of the error (cross-validation error) on unseen data</a:t>
            </a:r>
          </a:p>
          <a:p>
            <a:r>
              <a:rPr lang="en-US" dirty="0" smtClean="0"/>
              <a:t>Now, we can use cross-validation error in a similar way to validation error to tune </a:t>
            </a:r>
            <a:r>
              <a:rPr lang="en-US" dirty="0" err="1" smtClean="0"/>
              <a:t>hyperparameters</a:t>
            </a:r>
            <a:r>
              <a:rPr lang="en-US" dirty="0" smtClean="0"/>
              <a:t> </a:t>
            </a:r>
          </a:p>
        </p:txBody>
      </p:sp>
    </p:spTree>
    <p:extLst>
      <p:ext uri="{BB962C8B-B14F-4D97-AF65-F5344CB8AC3E}">
        <p14:creationId xmlns:p14="http://schemas.microsoft.com/office/powerpoint/2010/main" val="985707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Variants of Cross-Validation</a:t>
            </a:r>
            <a:endParaRPr lang="en-US" dirty="0"/>
          </a:p>
        </p:txBody>
      </p:sp>
      <p:sp>
        <p:nvSpPr>
          <p:cNvPr id="3" name="Content Placeholder 2"/>
          <p:cNvSpPr>
            <a:spLocks noGrp="1"/>
          </p:cNvSpPr>
          <p:nvPr>
            <p:ph idx="1"/>
          </p:nvPr>
        </p:nvSpPr>
        <p:spPr/>
        <p:txBody>
          <a:bodyPr/>
          <a:lstStyle/>
          <a:p>
            <a:r>
              <a:rPr lang="en-US" dirty="0" smtClean="0"/>
              <a:t>Leave one out cross validation: we have N splits, where N is number of data points; for each split </a:t>
            </a:r>
            <a:r>
              <a:rPr lang="en-US" dirty="0" err="1" smtClean="0"/>
              <a:t>i</a:t>
            </a:r>
            <a:r>
              <a:rPr lang="en-US" dirty="0" smtClean="0"/>
              <a:t>, we hold out x</a:t>
            </a:r>
            <a:r>
              <a:rPr lang="en-US" baseline="-25000" dirty="0" smtClean="0"/>
              <a:t>i</a:t>
            </a:r>
            <a:r>
              <a:rPr lang="en-US" dirty="0" smtClean="0"/>
              <a:t> (</a:t>
            </a:r>
            <a:r>
              <a:rPr lang="en-US" dirty="0" err="1" smtClean="0"/>
              <a:t>i</a:t>
            </a:r>
            <a:r>
              <a:rPr lang="en-US" baseline="30000" dirty="0" err="1" smtClean="0"/>
              <a:t>th</a:t>
            </a:r>
            <a:r>
              <a:rPr lang="en-US" dirty="0" smtClean="0"/>
              <a:t> data point) and use rest for training</a:t>
            </a:r>
          </a:p>
          <a:p>
            <a:r>
              <a:rPr lang="en-US" dirty="0" smtClean="0"/>
              <a:t>K-fold cross validation: split training data into k folds; we have k splits where for split </a:t>
            </a:r>
            <a:r>
              <a:rPr lang="en-US" dirty="0" err="1" smtClean="0"/>
              <a:t>i</a:t>
            </a:r>
            <a:r>
              <a:rPr lang="en-US" dirty="0" smtClean="0"/>
              <a:t>, we hold out fold </a:t>
            </a:r>
            <a:r>
              <a:rPr lang="en-US" dirty="0" err="1" smtClean="0"/>
              <a:t>i</a:t>
            </a:r>
            <a:r>
              <a:rPr lang="en-US" dirty="0" smtClean="0"/>
              <a:t> and use the other folds for training</a:t>
            </a:r>
            <a:endParaRPr lang="en-US" dirty="0"/>
          </a:p>
        </p:txBody>
      </p:sp>
    </p:spTree>
    <p:extLst>
      <p:ext uri="{BB962C8B-B14F-4D97-AF65-F5344CB8AC3E}">
        <p14:creationId xmlns:p14="http://schemas.microsoft.com/office/powerpoint/2010/main" val="60309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0"/>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Intro to Homography</a:t>
            </a:r>
            <a:endParaRPr/>
          </a:p>
        </p:txBody>
      </p:sp>
      <p:sp>
        <p:nvSpPr>
          <p:cNvPr id="359" name="Google Shape;359;p60"/>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Includes transformation, affine, perspective, skew (subsumes everything)</a:t>
            </a:r>
            <a:endParaRPr/>
          </a:p>
          <a:p>
            <a:pPr marL="609585" indent="-423323">
              <a:spcBef>
                <a:spcPts val="0"/>
              </a:spcBef>
              <a:buSzPts val="1400"/>
            </a:pPr>
            <a:r>
              <a:rPr lang="en"/>
              <a:t>Motivation for Homography: Lines need not map to lines and sometimes we want curvature to be accounted for (for instance, while making a panorama)</a:t>
            </a:r>
            <a:endParaRPr/>
          </a:p>
          <a:p>
            <a:pPr marL="609585" indent="0">
              <a:spcBef>
                <a:spcPts val="1067"/>
              </a:spcBef>
              <a:buNone/>
            </a:pPr>
            <a:endParaRPr/>
          </a:p>
          <a:p>
            <a:pPr marL="0" indent="0">
              <a:spcBef>
                <a:spcPts val="1067"/>
              </a:spcBef>
              <a:buNone/>
            </a:pPr>
            <a:endParaRPr/>
          </a:p>
        </p:txBody>
      </p:sp>
      <p:pic>
        <p:nvPicPr>
          <p:cNvPr id="360" name="Google Shape;360;p60"/>
          <p:cNvPicPr preferRelativeResize="0"/>
          <p:nvPr/>
        </p:nvPicPr>
        <p:blipFill>
          <a:blip r:embed="rId3">
            <a:alphaModFix/>
          </a:blip>
          <a:stretch>
            <a:fillRect/>
          </a:stretch>
        </p:blipFill>
        <p:spPr>
          <a:xfrm>
            <a:off x="1" y="4034140"/>
            <a:ext cx="12192001" cy="2741133"/>
          </a:xfrm>
          <a:prstGeom prst="rect">
            <a:avLst/>
          </a:prstGeom>
          <a:noFill/>
          <a:ln>
            <a:noFill/>
          </a:ln>
        </p:spPr>
      </p:pic>
    </p:spTree>
    <p:extLst>
      <p:ext uri="{BB962C8B-B14F-4D97-AF65-F5344CB8AC3E}">
        <p14:creationId xmlns:p14="http://schemas.microsoft.com/office/powerpoint/2010/main" val="1826790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Loss Functions</a:t>
            </a:r>
            <a:endParaRPr lang="en-US" dirty="0"/>
          </a:p>
        </p:txBody>
      </p:sp>
      <p:sp>
        <p:nvSpPr>
          <p:cNvPr id="3" name="Content Placeholder 2"/>
          <p:cNvSpPr>
            <a:spLocks noGrp="1"/>
          </p:cNvSpPr>
          <p:nvPr>
            <p:ph idx="1"/>
          </p:nvPr>
        </p:nvSpPr>
        <p:spPr/>
        <p:txBody>
          <a:bodyPr/>
          <a:lstStyle/>
          <a:p>
            <a:r>
              <a:rPr lang="en-US" dirty="0" smtClean="0"/>
              <a:t>We’ve mentioned how to compute empirical risk, but this depends on which loss function is picked</a:t>
            </a:r>
          </a:p>
          <a:p>
            <a:r>
              <a:rPr lang="en-US" dirty="0" smtClean="0"/>
              <a:t>The loss function depends on the task, but there are standard losses for classification and regression</a:t>
            </a:r>
          </a:p>
        </p:txBody>
      </p:sp>
    </p:spTree>
    <p:extLst>
      <p:ext uri="{BB962C8B-B14F-4D97-AF65-F5344CB8AC3E}">
        <p14:creationId xmlns:p14="http://schemas.microsoft.com/office/powerpoint/2010/main" val="96530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Losses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 y be true label, y’ be estimated label from model</a:t>
            </a:r>
          </a:p>
          <a:p>
            <a:r>
              <a:rPr lang="en-US" dirty="0" smtClean="0"/>
              <a:t>Classification losses</a:t>
            </a:r>
          </a:p>
          <a:p>
            <a:r>
              <a:rPr lang="en-US" dirty="0" smtClean="0"/>
              <a:t>0-1 loss: L(y, y’) = 1 if y = y’, 0 otherwise</a:t>
            </a:r>
          </a:p>
          <a:p>
            <a:pPr lvl="1"/>
            <a:r>
              <a:rPr lang="en-US" dirty="0" smtClean="0"/>
              <a:t>this loss is used for evaluation (classification accuracy) but not training since it’s not differentiable and provides no feedback on how far y’ is from y</a:t>
            </a:r>
          </a:p>
          <a:p>
            <a:r>
              <a:rPr lang="en-US" dirty="0" smtClean="0"/>
              <a:t>Hinge loss</a:t>
            </a:r>
            <a:r>
              <a:rPr lang="en-US" dirty="0">
                <a:sym typeface="Wingdings"/>
              </a:rPr>
              <a:t> </a:t>
            </a:r>
            <a:r>
              <a:rPr lang="en-US" dirty="0" smtClean="0">
                <a:sym typeface="Wingdings"/>
              </a:rPr>
              <a:t>(used for SVMs, assumes labels are either -1 or 1): L(y, y’) = max(1-y’y, 0)</a:t>
            </a:r>
          </a:p>
          <a:p>
            <a:pPr lvl="1"/>
            <a:r>
              <a:rPr lang="en-US" dirty="0" smtClean="0">
                <a:sym typeface="Wingdings"/>
              </a:rPr>
              <a:t>penalizes misclassification but no reward for classifying “more correctly” (i.e. for increasing </a:t>
            </a:r>
            <a:r>
              <a:rPr lang="en-US" dirty="0" err="1" smtClean="0">
                <a:sym typeface="Wingdings"/>
              </a:rPr>
              <a:t>y’y</a:t>
            </a:r>
            <a:r>
              <a:rPr lang="en-US" dirty="0" smtClean="0">
                <a:sym typeface="Wingdings"/>
              </a:rPr>
              <a:t> past 1)</a:t>
            </a:r>
          </a:p>
          <a:p>
            <a:r>
              <a:rPr lang="en-US" dirty="0" smtClean="0">
                <a:sym typeface="Wingdings"/>
              </a:rPr>
              <a:t>Log-loss / cross-entropy loss (used for deep learning, for this equation assume labels are either 0 or 1): L(y, y’) = -y log y’ - (1 </a:t>
            </a:r>
            <a:r>
              <a:rPr lang="mr-IN" dirty="0" smtClean="0">
                <a:sym typeface="Wingdings"/>
              </a:rPr>
              <a:t>–</a:t>
            </a:r>
            <a:r>
              <a:rPr lang="en-US" dirty="0" smtClean="0">
                <a:sym typeface="Wingdings"/>
              </a:rPr>
              <a:t> y) log (1 </a:t>
            </a:r>
            <a:r>
              <a:rPr lang="mr-IN" dirty="0" smtClean="0">
                <a:sym typeface="Wingdings"/>
              </a:rPr>
              <a:t>–</a:t>
            </a:r>
            <a:r>
              <a:rPr lang="en-US" dirty="0" smtClean="0">
                <a:sym typeface="Wingdings"/>
              </a:rPr>
              <a:t> y’)</a:t>
            </a:r>
          </a:p>
          <a:p>
            <a:pPr lvl="1"/>
            <a:r>
              <a:rPr lang="en-US" dirty="0" smtClean="0">
                <a:sym typeface="Wingdings"/>
              </a:rPr>
              <a:t>This loss function comes from information theory; essentially, it encourages p(</a:t>
            </a:r>
            <a:r>
              <a:rPr lang="en-US" dirty="0" err="1" smtClean="0">
                <a:sym typeface="Wingdings"/>
              </a:rPr>
              <a:t>y’|x</a:t>
            </a:r>
            <a:r>
              <a:rPr lang="en-US" dirty="0" smtClean="0">
                <a:sym typeface="Wingdings"/>
              </a:rPr>
              <a:t>) to match p(</a:t>
            </a:r>
            <a:r>
              <a:rPr lang="en-US" dirty="0" err="1" smtClean="0">
                <a:sym typeface="Wingdings"/>
              </a:rPr>
              <a:t>y|x</a:t>
            </a:r>
            <a:r>
              <a:rPr lang="en-US" dirty="0" smtClean="0">
                <a:sym typeface="Wingdings"/>
              </a:rPr>
              <a:t>)</a:t>
            </a:r>
          </a:p>
        </p:txBody>
      </p:sp>
    </p:spTree>
    <p:extLst>
      <p:ext uri="{BB962C8B-B14F-4D97-AF65-F5344CB8AC3E}">
        <p14:creationId xmlns:p14="http://schemas.microsoft.com/office/powerpoint/2010/main" val="3800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Losses</a:t>
            </a:r>
            <a:endParaRPr lang="en-US" dirty="0"/>
          </a:p>
        </p:txBody>
      </p:sp>
      <p:sp>
        <p:nvSpPr>
          <p:cNvPr id="3" name="Content Placeholder 2"/>
          <p:cNvSpPr>
            <a:spLocks noGrp="1"/>
          </p:cNvSpPr>
          <p:nvPr>
            <p:ph idx="1"/>
          </p:nvPr>
        </p:nvSpPr>
        <p:spPr/>
        <p:txBody>
          <a:bodyPr/>
          <a:lstStyle/>
          <a:p>
            <a:r>
              <a:rPr lang="en-US" dirty="0" smtClean="0"/>
              <a:t>For this slide, assume labels are -1 or 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776" y="2237783"/>
            <a:ext cx="7156824" cy="4426542"/>
          </a:xfrm>
          <a:prstGeom prst="rect">
            <a:avLst/>
          </a:prstGeom>
        </p:spPr>
      </p:pic>
    </p:spTree>
    <p:extLst>
      <p:ext uri="{BB962C8B-B14F-4D97-AF65-F5344CB8AC3E}">
        <p14:creationId xmlns:p14="http://schemas.microsoft.com/office/powerpoint/2010/main" val="1636421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Losses</a:t>
            </a:r>
            <a:endParaRPr lang="en-US" dirty="0"/>
          </a:p>
        </p:txBody>
      </p:sp>
      <p:sp>
        <p:nvSpPr>
          <p:cNvPr id="3" name="Content Placeholder 2"/>
          <p:cNvSpPr>
            <a:spLocks noGrp="1"/>
          </p:cNvSpPr>
          <p:nvPr>
            <p:ph idx="1"/>
          </p:nvPr>
        </p:nvSpPr>
        <p:spPr/>
        <p:txBody>
          <a:bodyPr/>
          <a:lstStyle/>
          <a:p>
            <a:r>
              <a:rPr lang="en-US" dirty="0" smtClean="0"/>
              <a:t>For regression, most popular loss functions are l</a:t>
            </a:r>
            <a:r>
              <a:rPr lang="en-US" baseline="-25000" dirty="0" smtClean="0"/>
              <a:t>1</a:t>
            </a:r>
            <a:r>
              <a:rPr lang="en-US" dirty="0" smtClean="0"/>
              <a:t> and l</a:t>
            </a:r>
            <a:r>
              <a:rPr lang="en-US" baseline="-25000" dirty="0" smtClean="0"/>
              <a:t>2</a:t>
            </a:r>
            <a:endParaRPr lang="en-US" dirty="0" smtClean="0"/>
          </a:p>
          <a:p>
            <a:r>
              <a:rPr lang="en-US" dirty="0"/>
              <a:t>l</a:t>
            </a:r>
            <a:r>
              <a:rPr lang="en-US" baseline="-25000" dirty="0" smtClean="0"/>
              <a:t>1</a:t>
            </a:r>
            <a:r>
              <a:rPr lang="en-US" dirty="0" smtClean="0"/>
              <a:t> loss: L(y, y’) = |y</a:t>
            </a:r>
            <a:r>
              <a:rPr lang="mr-IN" dirty="0" smtClean="0"/>
              <a:t>–</a:t>
            </a:r>
            <a:r>
              <a:rPr lang="en-US" dirty="0" smtClean="0"/>
              <a:t> y’|</a:t>
            </a:r>
          </a:p>
          <a:p>
            <a:pPr lvl="1"/>
            <a:r>
              <a:rPr lang="en-US" dirty="0" smtClean="0"/>
              <a:t>This loss penalizes big errors less and encourages exact predictions (since the derivative of the loss stays the same for big and small errors)</a:t>
            </a:r>
          </a:p>
          <a:p>
            <a:r>
              <a:rPr lang="en-US" dirty="0"/>
              <a:t>l</a:t>
            </a:r>
            <a:r>
              <a:rPr lang="en-US" baseline="-25000" dirty="0" smtClean="0"/>
              <a:t>2</a:t>
            </a:r>
            <a:r>
              <a:rPr lang="en-US" dirty="0" smtClean="0"/>
              <a:t> loss: L(y, y’) = (y </a:t>
            </a:r>
            <a:r>
              <a:rPr lang="mr-IN" dirty="0" smtClean="0"/>
              <a:t>–</a:t>
            </a:r>
            <a:r>
              <a:rPr lang="en-US" dirty="0" smtClean="0"/>
              <a:t> y’)</a:t>
            </a:r>
            <a:r>
              <a:rPr lang="en-US" baseline="30000" dirty="0" smtClean="0"/>
              <a:t>2</a:t>
            </a:r>
            <a:endParaRPr lang="en-US" dirty="0" smtClean="0"/>
          </a:p>
          <a:p>
            <a:pPr lvl="1"/>
            <a:r>
              <a:rPr lang="en-US" dirty="0" smtClean="0"/>
              <a:t>This loss penalizes big errors a lot but small errors less</a:t>
            </a:r>
          </a:p>
          <a:p>
            <a:r>
              <a:rPr lang="en-US" dirty="0" smtClean="0"/>
              <a:t>Huber loss is a mix of l</a:t>
            </a:r>
            <a:r>
              <a:rPr lang="en-US" baseline="-25000" dirty="0" smtClean="0"/>
              <a:t>1</a:t>
            </a:r>
            <a:r>
              <a:rPr lang="en-US" dirty="0" smtClean="0"/>
              <a:t> and l</a:t>
            </a:r>
            <a:r>
              <a:rPr lang="en-US" baseline="-25000" dirty="0" smtClean="0"/>
              <a:t>2</a:t>
            </a:r>
            <a:r>
              <a:rPr lang="en-US" dirty="0" smtClean="0"/>
              <a:t> losses in the sense that it acts similar to l</a:t>
            </a:r>
            <a:r>
              <a:rPr lang="en-US" baseline="-25000" dirty="0" smtClean="0"/>
              <a:t>1</a:t>
            </a:r>
            <a:r>
              <a:rPr lang="en-US" dirty="0" smtClean="0"/>
              <a:t> loss for small errors and l</a:t>
            </a:r>
            <a:r>
              <a:rPr lang="en-US" baseline="-25000" dirty="0" smtClean="0"/>
              <a:t>2</a:t>
            </a:r>
            <a:r>
              <a:rPr lang="en-US" dirty="0" smtClean="0"/>
              <a:t> loss for big errors</a:t>
            </a:r>
            <a:endParaRPr lang="en-US" dirty="0"/>
          </a:p>
        </p:txBody>
      </p:sp>
    </p:spTree>
    <p:extLst>
      <p:ext uri="{BB962C8B-B14F-4D97-AF65-F5344CB8AC3E}">
        <p14:creationId xmlns:p14="http://schemas.microsoft.com/office/powerpoint/2010/main" val="935755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Losses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0024" y="1690688"/>
            <a:ext cx="6591952" cy="4351338"/>
          </a:xfrm>
        </p:spPr>
      </p:pic>
      <p:sp>
        <p:nvSpPr>
          <p:cNvPr id="5" name="TextBox 4"/>
          <p:cNvSpPr txBox="1"/>
          <p:nvPr/>
        </p:nvSpPr>
        <p:spPr>
          <a:xfrm>
            <a:off x="838200" y="6142616"/>
            <a:ext cx="10220661" cy="369332"/>
          </a:xfrm>
          <a:prstGeom prst="rect">
            <a:avLst/>
          </a:prstGeom>
          <a:noFill/>
        </p:spPr>
        <p:txBody>
          <a:bodyPr wrap="square" rtlCol="0">
            <a:spAutoFit/>
          </a:bodyPr>
          <a:lstStyle/>
          <a:p>
            <a:r>
              <a:rPr lang="en-US" dirty="0" smtClean="0"/>
              <a:t>Note: I think the graph’s x axis is mislabeled: it should be y </a:t>
            </a:r>
            <a:r>
              <a:rPr lang="mr-IN" dirty="0" smtClean="0"/>
              <a:t>–</a:t>
            </a:r>
            <a:r>
              <a:rPr lang="en-US" dirty="0" smtClean="0"/>
              <a:t> </a:t>
            </a:r>
            <a:r>
              <a:rPr lang="en-US" dirty="0" err="1" smtClean="0"/>
              <a:t>yhat</a:t>
            </a:r>
            <a:r>
              <a:rPr lang="en-US" dirty="0" smtClean="0"/>
              <a:t>, not y * </a:t>
            </a:r>
            <a:r>
              <a:rPr lang="en-US" dirty="0" err="1" smtClean="0"/>
              <a:t>yhat</a:t>
            </a:r>
            <a:endParaRPr lang="en-US" dirty="0"/>
          </a:p>
        </p:txBody>
      </p:sp>
    </p:spTree>
    <p:extLst>
      <p:ext uri="{BB962C8B-B14F-4D97-AF65-F5344CB8AC3E}">
        <p14:creationId xmlns:p14="http://schemas.microsoft.com/office/powerpoint/2010/main" val="623118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Machine Learning Pipeline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Step 1: Collect data if you don’t have it and split data into train, validation, test sets (or into train and test sets if using cross-validation)</a:t>
            </a:r>
          </a:p>
          <a:p>
            <a:r>
              <a:rPr lang="en-US" dirty="0" smtClean="0"/>
              <a:t>Step 2: Pick initial </a:t>
            </a:r>
            <a:r>
              <a:rPr lang="en-US" dirty="0" err="1" smtClean="0"/>
              <a:t>hyperparameters</a:t>
            </a:r>
            <a:r>
              <a:rPr lang="en-US" dirty="0" smtClean="0"/>
              <a:t> (neural network architecture, length of training, batch size, learning rate, etc.) and loss function</a:t>
            </a:r>
          </a:p>
          <a:p>
            <a:r>
              <a:rPr lang="en-US" dirty="0" smtClean="0"/>
              <a:t>Step 3: Train model on training set </a:t>
            </a:r>
          </a:p>
          <a:p>
            <a:r>
              <a:rPr lang="en-US" dirty="0" smtClean="0"/>
              <a:t>Step 4: </a:t>
            </a:r>
            <a:r>
              <a:rPr lang="en-US" dirty="0"/>
              <a:t>E</a:t>
            </a:r>
            <a:r>
              <a:rPr lang="en-US" dirty="0" smtClean="0"/>
              <a:t>valuate validation error every so often during training to see how it changes during training; if using cross validation, run cross validation instead</a:t>
            </a:r>
          </a:p>
          <a:p>
            <a:r>
              <a:rPr lang="en-US" dirty="0" smtClean="0"/>
              <a:t>Step 5: Using validation/cross-validation error, tune </a:t>
            </a:r>
            <a:r>
              <a:rPr lang="en-US" dirty="0" err="1" smtClean="0"/>
              <a:t>hyperparameters</a:t>
            </a:r>
            <a:r>
              <a:rPr lang="en-US" dirty="0" smtClean="0"/>
              <a:t> and repeat steps 3 and 4</a:t>
            </a:r>
          </a:p>
          <a:p>
            <a:r>
              <a:rPr lang="en-US" dirty="0" smtClean="0"/>
              <a:t>Step 6: Once you have final model, evaluate on test set to see performance on unseen data</a:t>
            </a:r>
          </a:p>
          <a:p>
            <a:endParaRPr lang="en-US" dirty="0"/>
          </a:p>
        </p:txBody>
      </p:sp>
    </p:spTree>
    <p:extLst>
      <p:ext uri="{BB962C8B-B14F-4D97-AF65-F5344CB8AC3E}">
        <p14:creationId xmlns:p14="http://schemas.microsoft.com/office/powerpoint/2010/main" val="887886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idx="1"/>
          </p:nvPr>
        </p:nvSpPr>
        <p:spPr/>
        <p:txBody>
          <a:bodyPr/>
          <a:lstStyle/>
          <a:p>
            <a:r>
              <a:rPr lang="en-US" dirty="0" smtClean="0"/>
              <a:t>How do we actually minimize the loss on the training data?</a:t>
            </a:r>
          </a:p>
          <a:p>
            <a:r>
              <a:rPr lang="en-US" dirty="0" smtClean="0"/>
              <a:t>One way (used for deep learning) is gradient descent</a:t>
            </a:r>
          </a:p>
          <a:p>
            <a:r>
              <a:rPr lang="en-US" dirty="0" smtClean="0"/>
              <a:t>Idea is simple; we can decrease the loss by updating weights in opposite direction of gradient</a:t>
            </a:r>
          </a:p>
          <a:p>
            <a:r>
              <a:rPr lang="en-US" dirty="0" smtClean="0"/>
              <a:t>We repeatedly update weights until convergence</a:t>
            </a:r>
          </a:p>
          <a:p>
            <a:endParaRPr lang="en-US" dirty="0"/>
          </a:p>
        </p:txBody>
      </p:sp>
    </p:spTree>
    <p:extLst>
      <p:ext uri="{BB962C8B-B14F-4D97-AF65-F5344CB8AC3E}">
        <p14:creationId xmlns:p14="http://schemas.microsoft.com/office/powerpoint/2010/main" val="76860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800" y="2531008"/>
            <a:ext cx="6248400" cy="3822700"/>
          </a:xfrm>
          <a:prstGeom prst="rect">
            <a:avLst/>
          </a:prstGeom>
        </p:spPr>
      </p:pic>
      <p:sp>
        <p:nvSpPr>
          <p:cNvPr id="6" name="TextBox 5"/>
          <p:cNvSpPr txBox="1"/>
          <p:nvPr/>
        </p:nvSpPr>
        <p:spPr>
          <a:xfrm>
            <a:off x="838200" y="1428215"/>
            <a:ext cx="11211659" cy="523220"/>
          </a:xfrm>
          <a:prstGeom prst="rect">
            <a:avLst/>
          </a:prstGeom>
          <a:noFill/>
        </p:spPr>
        <p:txBody>
          <a:bodyPr wrap="none" rtlCol="0">
            <a:spAutoFit/>
          </a:bodyPr>
          <a:lstStyle/>
          <a:p>
            <a:pPr marL="457200" indent="-457200">
              <a:buFont typeface="Arial" charset="0"/>
              <a:buChar char="•"/>
            </a:pPr>
            <a:r>
              <a:rPr lang="en-US" sz="2800" dirty="0" smtClean="0"/>
              <a:t>Note the important parameter    , the learning rate (controls update size)</a:t>
            </a:r>
            <a:endParaRPr lang="en-US"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600" y="1473468"/>
            <a:ext cx="279400" cy="431800"/>
          </a:xfrm>
          <a:prstGeom prst="rect">
            <a:avLst/>
          </a:prstGeom>
        </p:spPr>
      </p:pic>
    </p:spTree>
    <p:extLst>
      <p:ext uri="{BB962C8B-B14F-4D97-AF65-F5344CB8AC3E}">
        <p14:creationId xmlns:p14="http://schemas.microsoft.com/office/powerpoint/2010/main" val="1964005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Gradient</a:t>
            </a:r>
            <a:endParaRPr lang="en-US" dirty="0"/>
          </a:p>
        </p:txBody>
      </p:sp>
      <p:sp>
        <p:nvSpPr>
          <p:cNvPr id="3" name="Content Placeholder 2"/>
          <p:cNvSpPr>
            <a:spLocks noGrp="1"/>
          </p:cNvSpPr>
          <p:nvPr>
            <p:ph idx="1"/>
          </p:nvPr>
        </p:nvSpPr>
        <p:spPr/>
        <p:txBody>
          <a:bodyPr/>
          <a:lstStyle/>
          <a:p>
            <a:r>
              <a:rPr lang="en-US" dirty="0" smtClean="0"/>
              <a:t>Gradient descent seems simple enough, but there’s one big question: how to compute the gradient?</a:t>
            </a:r>
          </a:p>
          <a:p>
            <a:r>
              <a:rPr lang="en-US" dirty="0" smtClean="0"/>
              <a:t>Two methods: numerical approximation and analytical</a:t>
            </a:r>
          </a:p>
          <a:p>
            <a:r>
              <a:rPr lang="en-US" dirty="0" smtClean="0"/>
              <a:t>Numerical approximation works better if you’re ok with an approximation or if your gradient is not easily computable analytically</a:t>
            </a:r>
          </a:p>
          <a:p>
            <a:r>
              <a:rPr lang="en-US" dirty="0" smtClean="0"/>
              <a:t>Analytical gradient is used for deep learning since a neural network consists of matrix multiplication / convolutions and simple nonlinearities whose gradients can be computed analytically</a:t>
            </a:r>
          </a:p>
        </p:txBody>
      </p:sp>
    </p:spTree>
    <p:extLst>
      <p:ext uri="{BB962C8B-B14F-4D97-AF65-F5344CB8AC3E}">
        <p14:creationId xmlns:p14="http://schemas.microsoft.com/office/powerpoint/2010/main" val="861212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Approximation</a:t>
            </a:r>
            <a:endParaRPr lang="en-US" dirty="0"/>
          </a:p>
        </p:txBody>
      </p:sp>
      <p:sp>
        <p:nvSpPr>
          <p:cNvPr id="3" name="Content Placeholder 2"/>
          <p:cNvSpPr>
            <a:spLocks noGrp="1"/>
          </p:cNvSpPr>
          <p:nvPr>
            <p:ph idx="1"/>
          </p:nvPr>
        </p:nvSpPr>
        <p:spPr/>
        <p:txBody>
          <a:bodyPr/>
          <a:lstStyle/>
          <a:p>
            <a:r>
              <a:rPr lang="en-US" dirty="0" smtClean="0"/>
              <a:t>Use finite difference to approximate partial derivative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746" y="2271235"/>
            <a:ext cx="6736752" cy="4198266"/>
          </a:xfrm>
          <a:prstGeom prst="rect">
            <a:avLst/>
          </a:prstGeom>
        </p:spPr>
      </p:pic>
    </p:spTree>
    <p:extLst>
      <p:ext uri="{BB962C8B-B14F-4D97-AF65-F5344CB8AC3E}">
        <p14:creationId xmlns:p14="http://schemas.microsoft.com/office/powerpoint/2010/main" val="1071657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Homographies</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Linear transformations can represent transformations like rotations and scaling, but not translations</a:t>
            </a:r>
          </a:p>
          <a:p>
            <a:r>
              <a:rPr lang="en-US" dirty="0" smtClean="0"/>
              <a:t>Affine transformations can represent translations and in fact, are linear transformations + a translation</a:t>
            </a:r>
          </a:p>
          <a:p>
            <a:r>
              <a:rPr lang="en-US" dirty="0" smtClean="0"/>
              <a:t>But for applications like warping between camera views, affine transformations are insufficient</a:t>
            </a:r>
          </a:p>
          <a:p>
            <a:r>
              <a:rPr lang="en-US" dirty="0" smtClean="0"/>
              <a:t>Why? We </a:t>
            </a:r>
            <a:r>
              <a:rPr lang="en-US" dirty="0"/>
              <a:t>don’t necessarily want lines to map to lines because we want to take into account curvature and camera distortions</a:t>
            </a:r>
          </a:p>
          <a:p>
            <a:r>
              <a:rPr lang="en-US" dirty="0" smtClean="0"/>
              <a:t>More theoretically, we want to map from 2D projective space to 2D projective space; affine transformations are insufficient for this</a:t>
            </a:r>
            <a:endParaRPr lang="en-US" dirty="0"/>
          </a:p>
        </p:txBody>
      </p:sp>
    </p:spTree>
    <p:extLst>
      <p:ext uri="{BB962C8B-B14F-4D97-AF65-F5344CB8AC3E}">
        <p14:creationId xmlns:p14="http://schemas.microsoft.com/office/powerpoint/2010/main" val="1832946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Gradient</a:t>
            </a:r>
            <a:endParaRPr lang="en-US" dirty="0"/>
          </a:p>
        </p:txBody>
      </p:sp>
      <p:sp>
        <p:nvSpPr>
          <p:cNvPr id="3" name="Content Placeholder 2"/>
          <p:cNvSpPr>
            <a:spLocks noGrp="1"/>
          </p:cNvSpPr>
          <p:nvPr>
            <p:ph idx="1"/>
          </p:nvPr>
        </p:nvSpPr>
        <p:spPr/>
        <p:txBody>
          <a:bodyPr/>
          <a:lstStyle/>
          <a:p>
            <a:r>
              <a:rPr lang="en-US" dirty="0" smtClean="0"/>
              <a:t>Use functional form to compute gradient exactly via calculus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0" y="2655094"/>
            <a:ext cx="6223000" cy="2692400"/>
          </a:xfrm>
          <a:prstGeom prst="rect">
            <a:avLst/>
          </a:prstGeom>
        </p:spPr>
      </p:pic>
    </p:spTree>
    <p:extLst>
      <p:ext uri="{BB962C8B-B14F-4D97-AF65-F5344CB8AC3E}">
        <p14:creationId xmlns:p14="http://schemas.microsoft.com/office/powerpoint/2010/main" val="2030078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stochastic, mini-batch GD</a:t>
            </a:r>
            <a:endParaRPr lang="en-US" dirty="0"/>
          </a:p>
        </p:txBody>
      </p:sp>
      <p:sp>
        <p:nvSpPr>
          <p:cNvPr id="3" name="Content Placeholder 2"/>
          <p:cNvSpPr>
            <a:spLocks noGrp="1"/>
          </p:cNvSpPr>
          <p:nvPr>
            <p:ph idx="1"/>
          </p:nvPr>
        </p:nvSpPr>
        <p:spPr/>
        <p:txBody>
          <a:bodyPr/>
          <a:lstStyle/>
          <a:p>
            <a:r>
              <a:rPr lang="en-US" dirty="0" smtClean="0"/>
              <a:t>(Batch) gradient descent requires you to compute loss over every sample in training set before updating the weights -&gt; slow to update weights</a:t>
            </a:r>
          </a:p>
          <a:p>
            <a:r>
              <a:rPr lang="en-US" dirty="0" smtClean="0"/>
              <a:t>To fix this slow update issue, we can use stochastic gradient descent (batch size = 1): just compute loss over a randomly selected sample before updating weights; however, updates are very noisy as they depend on a single sample</a:t>
            </a:r>
          </a:p>
          <a:p>
            <a:r>
              <a:rPr lang="en-US" dirty="0" smtClean="0"/>
              <a:t>Let’s get best of both worlds: mini-batch gradient descent (with some fixed batch size): compute loss over a randomly selected batch of samples before updating weights</a:t>
            </a:r>
            <a:endParaRPr lang="en-US" dirty="0"/>
          </a:p>
        </p:txBody>
      </p:sp>
    </p:spTree>
    <p:extLst>
      <p:ext uri="{BB962C8B-B14F-4D97-AF65-F5344CB8AC3E}">
        <p14:creationId xmlns:p14="http://schemas.microsoft.com/office/powerpoint/2010/main" val="1066664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Tricks with Gradient Descent</a:t>
            </a:r>
            <a:endParaRPr lang="en-US" dirty="0"/>
          </a:p>
        </p:txBody>
      </p:sp>
      <p:sp>
        <p:nvSpPr>
          <p:cNvPr id="3" name="Content Placeholder 2"/>
          <p:cNvSpPr>
            <a:spLocks noGrp="1"/>
          </p:cNvSpPr>
          <p:nvPr>
            <p:ph idx="1"/>
          </p:nvPr>
        </p:nvSpPr>
        <p:spPr/>
        <p:txBody>
          <a:bodyPr>
            <a:normAutofit lnSpcReduction="10000"/>
          </a:bodyPr>
          <a:lstStyle/>
          <a:p>
            <a:r>
              <a:rPr lang="en-US" dirty="0" smtClean="0"/>
              <a:t>To improve the optimization process, there have been many optimizers that incorporate various strategies (momentum for example) to improve the convergence</a:t>
            </a:r>
          </a:p>
          <a:p>
            <a:r>
              <a:rPr lang="en-US" dirty="0" smtClean="0"/>
              <a:t>Variants: SGD with momentum, Adam (most popular optimizer), </a:t>
            </a:r>
            <a:r>
              <a:rPr lang="en-US" dirty="0" err="1" smtClean="0"/>
              <a:t>RMSProp</a:t>
            </a:r>
            <a:r>
              <a:rPr lang="en-US" dirty="0" smtClean="0"/>
              <a:t>, </a:t>
            </a:r>
            <a:r>
              <a:rPr lang="en-US" dirty="0" err="1" smtClean="0"/>
              <a:t>Adagrad</a:t>
            </a:r>
            <a:r>
              <a:rPr lang="en-US" dirty="0" smtClean="0"/>
              <a:t>, etc.</a:t>
            </a:r>
          </a:p>
          <a:p>
            <a:r>
              <a:rPr lang="en-US" dirty="0" smtClean="0"/>
              <a:t>Another trick that helps is decreasing the learning rate over time</a:t>
            </a:r>
          </a:p>
          <a:p>
            <a:r>
              <a:rPr lang="en-US" dirty="0"/>
              <a:t>T</a:t>
            </a:r>
            <a:r>
              <a:rPr lang="en-US" dirty="0" smtClean="0"/>
              <a:t>he idea here is that initially, the weights are far away from optimal so we want big updates</a:t>
            </a:r>
          </a:p>
          <a:p>
            <a:r>
              <a:rPr lang="en-US" dirty="0" smtClean="0"/>
              <a:t>Near end of training, weights are close to optimal so we want small updates</a:t>
            </a:r>
            <a:endParaRPr lang="en-US" dirty="0"/>
          </a:p>
        </p:txBody>
      </p:sp>
    </p:spTree>
    <p:extLst>
      <p:ext uri="{BB962C8B-B14F-4D97-AF65-F5344CB8AC3E}">
        <p14:creationId xmlns:p14="http://schemas.microsoft.com/office/powerpoint/2010/main" val="1106499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Unit (Perceptron)</a:t>
            </a:r>
            <a:endParaRPr lang="en-US" dirty="0"/>
          </a:p>
        </p:txBody>
      </p:sp>
      <p:sp>
        <p:nvSpPr>
          <p:cNvPr id="3" name="Content Placeholder 2"/>
          <p:cNvSpPr>
            <a:spLocks noGrp="1"/>
          </p:cNvSpPr>
          <p:nvPr>
            <p:ph idx="1"/>
          </p:nvPr>
        </p:nvSpPr>
        <p:spPr/>
        <p:txBody>
          <a:bodyPr/>
          <a:lstStyle/>
          <a:p>
            <a:r>
              <a:rPr lang="en-US" dirty="0" smtClean="0"/>
              <a:t>Simplest neural network unit is perceptron</a:t>
            </a:r>
          </a:p>
          <a:p>
            <a:r>
              <a:rPr lang="en-US" dirty="0" smtClean="0"/>
              <a:t>Take linear combination of weights and inputs and apply a nonlinearity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616" y="3115205"/>
            <a:ext cx="7018767" cy="3061758"/>
          </a:xfrm>
          <a:prstGeom prst="rect">
            <a:avLst/>
          </a:prstGeom>
        </p:spPr>
      </p:pic>
    </p:spTree>
    <p:extLst>
      <p:ext uri="{BB962C8B-B14F-4D97-AF65-F5344CB8AC3E}">
        <p14:creationId xmlns:p14="http://schemas.microsoft.com/office/powerpoint/2010/main" val="2077866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Nonlinearities</a:t>
            </a:r>
            <a:endParaRPr lang="en-US" dirty="0"/>
          </a:p>
        </p:txBody>
      </p:sp>
      <p:sp>
        <p:nvSpPr>
          <p:cNvPr id="3" name="Content Placeholder 2"/>
          <p:cNvSpPr>
            <a:spLocks noGrp="1"/>
          </p:cNvSpPr>
          <p:nvPr>
            <p:ph idx="1"/>
          </p:nvPr>
        </p:nvSpPr>
        <p:spPr/>
        <p:txBody>
          <a:bodyPr/>
          <a:lstStyle/>
          <a:p>
            <a:r>
              <a:rPr lang="en-US" dirty="0" smtClean="0"/>
              <a:t>Many non-</a:t>
            </a:r>
            <a:r>
              <a:rPr lang="en-US" dirty="0" err="1" smtClean="0"/>
              <a:t>linearities</a:t>
            </a:r>
            <a:r>
              <a:rPr lang="en-US" dirty="0" smtClean="0"/>
              <a:t> can be used</a:t>
            </a:r>
          </a:p>
          <a:p>
            <a:r>
              <a:rPr lang="en-US" dirty="0" smtClean="0"/>
              <a:t>Popular ones are </a:t>
            </a:r>
          </a:p>
          <a:p>
            <a:pPr lvl="1"/>
            <a:r>
              <a:rPr lang="en-US" dirty="0" err="1" smtClean="0"/>
              <a:t>ReLU</a:t>
            </a:r>
            <a:r>
              <a:rPr lang="en-US" dirty="0" smtClean="0"/>
              <a:t>: max(0, x)</a:t>
            </a:r>
          </a:p>
          <a:p>
            <a:pPr lvl="1"/>
            <a:r>
              <a:rPr lang="en-US" dirty="0" smtClean="0"/>
              <a:t>Sigmoid (as final activation to output class probabilities for binary classification): 1/(1+e</a:t>
            </a:r>
            <a:r>
              <a:rPr lang="en-US" baseline="30000" dirty="0" smtClean="0"/>
              <a:t>-x</a:t>
            </a:r>
            <a:r>
              <a:rPr lang="en-US" dirty="0" smtClean="0"/>
              <a:t>)</a:t>
            </a:r>
          </a:p>
          <a:p>
            <a:pPr lvl="1"/>
            <a:r>
              <a:rPr lang="en-US" dirty="0" smtClean="0"/>
              <a:t>Leaky </a:t>
            </a:r>
            <a:r>
              <a:rPr lang="en-US" dirty="0" err="1" smtClean="0"/>
              <a:t>ReLU</a:t>
            </a:r>
            <a:r>
              <a:rPr lang="en-US" dirty="0" smtClean="0"/>
              <a:t>: max(x, cx) for some c&lt;1 (often c = 0.1)</a:t>
            </a:r>
          </a:p>
          <a:p>
            <a:r>
              <a:rPr lang="en-US" dirty="0" smtClean="0"/>
              <a:t>Many other non-</a:t>
            </a:r>
            <a:r>
              <a:rPr lang="en-US" dirty="0" err="1" smtClean="0"/>
              <a:t>linearities</a:t>
            </a:r>
            <a:r>
              <a:rPr lang="en-US" dirty="0" smtClean="0"/>
              <a:t> besides ones listed here</a:t>
            </a:r>
          </a:p>
          <a:p>
            <a:pPr lvl="1"/>
            <a:endParaRPr lang="en-US" dirty="0"/>
          </a:p>
        </p:txBody>
      </p:sp>
    </p:spTree>
    <p:extLst>
      <p:ext uri="{BB962C8B-B14F-4D97-AF65-F5344CB8AC3E}">
        <p14:creationId xmlns:p14="http://schemas.microsoft.com/office/powerpoint/2010/main" val="1207667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Layer</a:t>
            </a:r>
            <a:endParaRPr lang="en-US" dirty="0"/>
          </a:p>
        </p:txBody>
      </p:sp>
      <p:sp>
        <p:nvSpPr>
          <p:cNvPr id="3" name="Content Placeholder 2"/>
          <p:cNvSpPr>
            <a:spLocks noGrp="1"/>
          </p:cNvSpPr>
          <p:nvPr>
            <p:ph idx="1"/>
          </p:nvPr>
        </p:nvSpPr>
        <p:spPr/>
        <p:txBody>
          <a:bodyPr/>
          <a:lstStyle/>
          <a:p>
            <a:r>
              <a:rPr lang="en-US" dirty="0" smtClean="0"/>
              <a:t>One layer of a neural network can have multiple neurons, each with their own weights and output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450" y="2766795"/>
            <a:ext cx="3861099" cy="3291834"/>
          </a:xfrm>
          <a:prstGeom prst="rect">
            <a:avLst/>
          </a:prstGeom>
        </p:spPr>
      </p:pic>
    </p:spTree>
    <p:extLst>
      <p:ext uri="{BB962C8B-B14F-4D97-AF65-F5344CB8AC3E}">
        <p14:creationId xmlns:p14="http://schemas.microsoft.com/office/powerpoint/2010/main" val="1326006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Neural Network</a:t>
            </a:r>
            <a:endParaRPr lang="en-US" dirty="0"/>
          </a:p>
        </p:txBody>
      </p:sp>
      <p:sp>
        <p:nvSpPr>
          <p:cNvPr id="3" name="Content Placeholder 2"/>
          <p:cNvSpPr>
            <a:spLocks noGrp="1"/>
          </p:cNvSpPr>
          <p:nvPr>
            <p:ph idx="1"/>
          </p:nvPr>
        </p:nvSpPr>
        <p:spPr/>
        <p:txBody>
          <a:bodyPr/>
          <a:lstStyle/>
          <a:p>
            <a:r>
              <a:rPr lang="en-US" dirty="0" smtClean="0"/>
              <a:t>A neural network can have multiple layers, where output of one layer becomes input of the next layer</a:t>
            </a:r>
          </a:p>
          <a:p>
            <a:r>
              <a:rPr lang="en-US" dirty="0" smtClean="0"/>
              <a:t>Can also output a vector (i.e. multiple outputs)</a:t>
            </a:r>
          </a:p>
          <a:p>
            <a:r>
              <a:rPr lang="en-US" dirty="0" smtClean="0"/>
              <a:t>Simple 2-layer neural network below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315" y="3821568"/>
            <a:ext cx="4173369" cy="2762653"/>
          </a:xfrm>
          <a:prstGeom prst="rect">
            <a:avLst/>
          </a:prstGeom>
        </p:spPr>
      </p:pic>
    </p:spTree>
    <p:extLst>
      <p:ext uri="{BB962C8B-B14F-4D97-AF65-F5344CB8AC3E}">
        <p14:creationId xmlns:p14="http://schemas.microsoft.com/office/powerpoint/2010/main" val="508569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3" name="Content Placeholder 2"/>
          <p:cNvSpPr>
            <a:spLocks noGrp="1"/>
          </p:cNvSpPr>
          <p:nvPr>
            <p:ph idx="1"/>
          </p:nvPr>
        </p:nvSpPr>
        <p:spPr/>
        <p:txBody>
          <a:bodyPr/>
          <a:lstStyle/>
          <a:p>
            <a:r>
              <a:rPr lang="en-US" dirty="0" smtClean="0"/>
              <a:t>Running a neural network forward from input to output is simple enough</a:t>
            </a:r>
          </a:p>
          <a:p>
            <a:r>
              <a:rPr lang="en-US" dirty="0" smtClean="0"/>
              <a:t>But how do we compute the gradient for gradient descent?</a:t>
            </a:r>
          </a:p>
          <a:p>
            <a:r>
              <a:rPr lang="en-US" dirty="0" smtClean="0"/>
              <a:t>An efficient way to do this is backpropagation</a:t>
            </a:r>
          </a:p>
          <a:p>
            <a:r>
              <a:rPr lang="en-US" dirty="0" smtClean="0"/>
              <a:t>Backpropagation is based on repeatedly applying the chain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4262569"/>
            <a:ext cx="6705600" cy="2463800"/>
          </a:xfrm>
          <a:prstGeom prst="rect">
            <a:avLst/>
          </a:prstGeom>
        </p:spPr>
      </p:pic>
    </p:spTree>
    <p:extLst>
      <p:ext uri="{BB962C8B-B14F-4D97-AF65-F5344CB8AC3E}">
        <p14:creationId xmlns:p14="http://schemas.microsoft.com/office/powerpoint/2010/main" val="1092786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3" name="Content Placeholder 2"/>
          <p:cNvSpPr>
            <a:spLocks noGrp="1"/>
          </p:cNvSpPr>
          <p:nvPr>
            <p:ph idx="1"/>
          </p:nvPr>
        </p:nvSpPr>
        <p:spPr/>
        <p:txBody>
          <a:bodyPr/>
          <a:lstStyle/>
          <a:p>
            <a:r>
              <a:rPr lang="en-US" dirty="0" smtClean="0"/>
              <a:t>Compute gradient using chain rule backwards through the weights of each layer</a:t>
            </a:r>
          </a:p>
          <a:p>
            <a:r>
              <a:rPr lang="en-US" dirty="0" smtClean="0"/>
              <a:t>We note that many terms repeatedly come up; we can store computation of individual gradient terms to avoid </a:t>
            </a:r>
            <a:r>
              <a:rPr lang="en-US" dirty="0" err="1" smtClean="0"/>
              <a:t>recomputation</a:t>
            </a:r>
            <a:endParaRPr lang="en-US" dirty="0"/>
          </a:p>
        </p:txBody>
      </p:sp>
    </p:spTree>
    <p:extLst>
      <p:ext uri="{BB962C8B-B14F-4D97-AF65-F5344CB8AC3E}">
        <p14:creationId xmlns:p14="http://schemas.microsoft.com/office/powerpoint/2010/main" val="1815626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6093" y="1486293"/>
            <a:ext cx="7019813" cy="2476576"/>
          </a:xfrm>
          <a:prstGeom prst="rect">
            <a:avLst/>
          </a:prstGeom>
        </p:spPr>
      </p:pic>
    </p:spTree>
    <p:extLst>
      <p:ext uri="{BB962C8B-B14F-4D97-AF65-F5344CB8AC3E}">
        <p14:creationId xmlns:p14="http://schemas.microsoft.com/office/powerpoint/2010/main" val="104304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1"/>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Assumptions to perform Homography</a:t>
            </a:r>
            <a:endParaRPr/>
          </a:p>
        </p:txBody>
      </p:sp>
      <p:sp>
        <p:nvSpPr>
          <p:cNvPr id="366" name="Google Shape;366;p61"/>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Only capture scene with camera rotation</a:t>
            </a:r>
            <a:endParaRPr/>
          </a:p>
          <a:p>
            <a:pPr marL="609585" indent="-423323">
              <a:spcBef>
                <a:spcPts val="0"/>
              </a:spcBef>
              <a:buSzPts val="1400"/>
            </a:pPr>
            <a:r>
              <a:rPr lang="en"/>
              <a:t>Planar image or relative depth variation is small</a:t>
            </a:r>
            <a:endParaRPr/>
          </a:p>
        </p:txBody>
      </p:sp>
    </p:spTree>
    <p:extLst>
      <p:ext uri="{BB962C8B-B14F-4D97-AF65-F5344CB8AC3E}">
        <p14:creationId xmlns:p14="http://schemas.microsoft.com/office/powerpoint/2010/main" val="428376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690688"/>
            <a:ext cx="9626600" cy="4064000"/>
          </a:xfrm>
          <a:prstGeom prst="rect">
            <a:avLst/>
          </a:prstGeom>
        </p:spPr>
      </p:pic>
    </p:spTree>
    <p:extLst>
      <p:ext uri="{BB962C8B-B14F-4D97-AF65-F5344CB8AC3E}">
        <p14:creationId xmlns:p14="http://schemas.microsoft.com/office/powerpoint/2010/main" val="17473392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6500" y="1802177"/>
            <a:ext cx="9779000" cy="3365500"/>
          </a:xfrm>
        </p:spPr>
      </p:pic>
    </p:spTree>
    <p:extLst>
      <p:ext uri="{BB962C8B-B14F-4D97-AF65-F5344CB8AC3E}">
        <p14:creationId xmlns:p14="http://schemas.microsoft.com/office/powerpoint/2010/main" val="1050679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Pass and Backpropagation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985070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Neural Networks</a:t>
            </a:r>
            <a:endParaRPr lang="en-US" dirty="0"/>
          </a:p>
        </p:txBody>
      </p:sp>
      <p:sp>
        <p:nvSpPr>
          <p:cNvPr id="3" name="Content Placeholder 2"/>
          <p:cNvSpPr>
            <a:spLocks noGrp="1"/>
          </p:cNvSpPr>
          <p:nvPr>
            <p:ph idx="1"/>
          </p:nvPr>
        </p:nvSpPr>
        <p:spPr/>
        <p:txBody>
          <a:bodyPr>
            <a:normAutofit fontScale="92500"/>
          </a:bodyPr>
          <a:lstStyle/>
          <a:p>
            <a:r>
              <a:rPr lang="en-US" dirty="0" smtClean="0"/>
              <a:t>So far, we have just assumed neural networks have fully connected layers</a:t>
            </a:r>
          </a:p>
          <a:p>
            <a:r>
              <a:rPr lang="en-US" dirty="0" smtClean="0"/>
              <a:t>However, in computer vision, we generally use convolutional neural networks</a:t>
            </a:r>
          </a:p>
          <a:p>
            <a:r>
              <a:rPr lang="en-US" dirty="0" smtClean="0"/>
              <a:t>Why? Convolutions can be used to extract useful features from images and give translation invariance (i.e. features are extracted from each part of the image in the same way)</a:t>
            </a:r>
          </a:p>
          <a:p>
            <a:r>
              <a:rPr lang="en-US" dirty="0" smtClean="0"/>
              <a:t>By exploiting translation invariance, we can reduce the number of parameters substantially (just need parameters for the convolution filters)</a:t>
            </a:r>
          </a:p>
          <a:p>
            <a:r>
              <a:rPr lang="en-US" dirty="0" smtClean="0"/>
              <a:t>Also, since images tend to have many elements (N^2 for an N x N images), the number of parameters for a fully connected network would explode</a:t>
            </a:r>
          </a:p>
        </p:txBody>
      </p:sp>
    </p:spTree>
    <p:extLst>
      <p:ext uri="{BB962C8B-B14F-4D97-AF65-F5344CB8AC3E}">
        <p14:creationId xmlns:p14="http://schemas.microsoft.com/office/powerpoint/2010/main" val="1357328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Layer</a:t>
            </a:r>
            <a:endParaRPr lang="en-US" dirty="0"/>
          </a:p>
        </p:txBody>
      </p:sp>
      <p:sp>
        <p:nvSpPr>
          <p:cNvPr id="3" name="Content Placeholder 2"/>
          <p:cNvSpPr>
            <a:spLocks noGrp="1"/>
          </p:cNvSpPr>
          <p:nvPr>
            <p:ph idx="1"/>
          </p:nvPr>
        </p:nvSpPr>
        <p:spPr/>
        <p:txBody>
          <a:bodyPr/>
          <a:lstStyle/>
          <a:p>
            <a:r>
              <a:rPr lang="en-US" dirty="0" smtClean="0"/>
              <a:t>A convolutional layer consists of multiple convolutional filters</a:t>
            </a:r>
          </a:p>
          <a:p>
            <a:r>
              <a:rPr lang="en-US" dirty="0" smtClean="0"/>
              <a:t>To run a convolutional layer, apply convolutions with each filter to the input and then stack the convolution outputs</a:t>
            </a:r>
          </a:p>
          <a:p>
            <a:r>
              <a:rPr lang="en-US" dirty="0" smtClean="0"/>
              <a:t>Note that now convolutional filters can have a depth to process the multiple channels of the input (so it’s like a 3D convolution)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146606"/>
            <a:ext cx="4979758" cy="23208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497" y="3954098"/>
            <a:ext cx="5276925" cy="2705828"/>
          </a:xfrm>
          <a:prstGeom prst="rect">
            <a:avLst/>
          </a:prstGeom>
        </p:spPr>
      </p:pic>
    </p:spTree>
    <p:extLst>
      <p:ext uri="{BB962C8B-B14F-4D97-AF65-F5344CB8AC3E}">
        <p14:creationId xmlns:p14="http://schemas.microsoft.com/office/powerpoint/2010/main" val="1395218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of Convolutional Layer</a:t>
            </a:r>
            <a:endParaRPr lang="en-US" dirty="0"/>
          </a:p>
        </p:txBody>
      </p:sp>
      <p:sp>
        <p:nvSpPr>
          <p:cNvPr id="3" name="Content Placeholder 2"/>
          <p:cNvSpPr>
            <a:spLocks noGrp="1"/>
          </p:cNvSpPr>
          <p:nvPr>
            <p:ph idx="1"/>
          </p:nvPr>
        </p:nvSpPr>
        <p:spPr/>
        <p:txBody>
          <a:bodyPr/>
          <a:lstStyle/>
          <a:p>
            <a:r>
              <a:rPr lang="en-US" dirty="0" smtClean="0"/>
              <a:t>Convolutional layers are parametrized by </a:t>
            </a:r>
          </a:p>
          <a:p>
            <a:pPr lvl="1"/>
            <a:r>
              <a:rPr lang="en-US" dirty="0" smtClean="0"/>
              <a:t>height and width (of the convolutional filters, which are typically square), depth (how many channels filter should process, typically all of the input channels), </a:t>
            </a:r>
          </a:p>
          <a:p>
            <a:pPr lvl="1"/>
            <a:r>
              <a:rPr lang="en-US" dirty="0" smtClean="0"/>
              <a:t>number of filters (number of output channels),</a:t>
            </a:r>
          </a:p>
          <a:p>
            <a:pPr lvl="1"/>
            <a:r>
              <a:rPr lang="en-US" dirty="0" smtClean="0"/>
              <a:t>stride (when you take the convolution, you can move the filter by more than one element at a time)</a:t>
            </a:r>
          </a:p>
          <a:p>
            <a:pPr lvl="1"/>
            <a:r>
              <a:rPr lang="en-US" dirty="0" smtClean="0"/>
              <a:t>Padding</a:t>
            </a:r>
          </a:p>
          <a:p>
            <a:pPr lvl="1"/>
            <a:r>
              <a:rPr lang="en-US" dirty="0" smtClean="0"/>
              <a:t>Activation function</a:t>
            </a:r>
            <a:endParaRPr lang="en-US" dirty="0"/>
          </a:p>
        </p:txBody>
      </p:sp>
    </p:spTree>
    <p:extLst>
      <p:ext uri="{BB962C8B-B14F-4D97-AF65-F5344CB8AC3E}">
        <p14:creationId xmlns:p14="http://schemas.microsoft.com/office/powerpoint/2010/main" val="1969048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Pooling Layer</a:t>
            </a:r>
            <a:endParaRPr lang="en-US" dirty="0"/>
          </a:p>
        </p:txBody>
      </p:sp>
      <p:sp>
        <p:nvSpPr>
          <p:cNvPr id="3" name="Content Placeholder 2"/>
          <p:cNvSpPr>
            <a:spLocks noGrp="1"/>
          </p:cNvSpPr>
          <p:nvPr>
            <p:ph idx="1"/>
          </p:nvPr>
        </p:nvSpPr>
        <p:spPr/>
        <p:txBody>
          <a:bodyPr/>
          <a:lstStyle/>
          <a:p>
            <a:r>
              <a:rPr lang="en-US" dirty="0" smtClean="0"/>
              <a:t>Typically, pooling layer is max-pooling (since average pooling is linear and could be learned and as average pooling will blur the max response)</a:t>
            </a:r>
          </a:p>
          <a:p>
            <a:r>
              <a:rPr lang="en-US" dirty="0" smtClean="0"/>
              <a:t>Move 2D window around based on stride and take max (average for average pooling) of elements inside window</a:t>
            </a:r>
          </a:p>
          <a:p>
            <a:r>
              <a:rPr lang="en-US" dirty="0"/>
              <a:t>D</a:t>
            </a:r>
            <a:r>
              <a:rPr lang="en-US" dirty="0" smtClean="0"/>
              <a:t>o this for every channel and concatenate the outputs channel-wise</a:t>
            </a:r>
          </a:p>
          <a:p>
            <a:r>
              <a:rPr lang="en-US" dirty="0" smtClean="0"/>
              <a:t>Can also have padding</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577" y="4547448"/>
            <a:ext cx="4612640" cy="2310552"/>
          </a:xfrm>
          <a:prstGeom prst="rect">
            <a:avLst/>
          </a:prstGeom>
        </p:spPr>
      </p:pic>
    </p:spTree>
    <p:extLst>
      <p:ext uri="{BB962C8B-B14F-4D97-AF65-F5344CB8AC3E}">
        <p14:creationId xmlns:p14="http://schemas.microsoft.com/office/powerpoint/2010/main" val="1698793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 Layer</a:t>
            </a:r>
            <a:endParaRPr lang="en-US" dirty="0"/>
          </a:p>
        </p:txBody>
      </p:sp>
      <p:sp>
        <p:nvSpPr>
          <p:cNvPr id="3" name="Content Placeholder 2"/>
          <p:cNvSpPr>
            <a:spLocks noGrp="1"/>
          </p:cNvSpPr>
          <p:nvPr>
            <p:ph idx="1"/>
          </p:nvPr>
        </p:nvSpPr>
        <p:spPr/>
        <p:txBody>
          <a:bodyPr/>
          <a:lstStyle/>
          <a:p>
            <a:r>
              <a:rPr lang="en-US" dirty="0" smtClean="0"/>
              <a:t>Dropout is a way to prevent overfitting</a:t>
            </a:r>
          </a:p>
          <a:p>
            <a:r>
              <a:rPr lang="en-US" dirty="0" smtClean="0"/>
              <a:t>The idea is during training, we randomly set input units to the dropout layer to 0</a:t>
            </a:r>
          </a:p>
          <a:p>
            <a:r>
              <a:rPr lang="en-US" dirty="0" smtClean="0"/>
              <a:t>Parameter: probability of setting an input unit to 0</a:t>
            </a:r>
          </a:p>
          <a:p>
            <a:r>
              <a:rPr lang="en-US" dirty="0" smtClean="0"/>
              <a:t>This helps prevent overfitting because during training, you can’t depend too much on any particular input unit since it might be dropped out</a:t>
            </a:r>
            <a:endParaRPr lang="en-US" dirty="0"/>
          </a:p>
        </p:txBody>
      </p:sp>
    </p:spTree>
    <p:extLst>
      <p:ext uri="{BB962C8B-B14F-4D97-AF65-F5344CB8AC3E}">
        <p14:creationId xmlns:p14="http://schemas.microsoft.com/office/powerpoint/2010/main" val="1095680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Flatten Layer</a:t>
            </a:r>
            <a:endParaRPr lang="en-US" dirty="0"/>
          </a:p>
        </p:txBody>
      </p:sp>
      <p:sp>
        <p:nvSpPr>
          <p:cNvPr id="3" name="Content Placeholder 2"/>
          <p:cNvSpPr>
            <a:spLocks noGrp="1"/>
          </p:cNvSpPr>
          <p:nvPr>
            <p:ph idx="1"/>
          </p:nvPr>
        </p:nvSpPr>
        <p:spPr/>
        <p:txBody>
          <a:bodyPr/>
          <a:lstStyle/>
          <a:p>
            <a:r>
              <a:rPr lang="en-US" dirty="0" smtClean="0"/>
              <a:t>Flattens the input to a lower number of dimensions (typically 1)</a:t>
            </a:r>
          </a:p>
          <a:p>
            <a:r>
              <a:rPr lang="en-US" dirty="0" smtClean="0"/>
              <a:t>If we want to take some 2D features (output from convolutional layers for example) and then make it into a vector and apply FC layers (say for classification), flatten layer is helpful</a:t>
            </a:r>
            <a:endParaRPr lang="en-US" dirty="0"/>
          </a:p>
        </p:txBody>
      </p:sp>
    </p:spTree>
    <p:extLst>
      <p:ext uri="{BB962C8B-B14F-4D97-AF65-F5344CB8AC3E}">
        <p14:creationId xmlns:p14="http://schemas.microsoft.com/office/powerpoint/2010/main" val="508731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Dilated Convolution</a:t>
            </a:r>
            <a:endParaRPr lang="en-US" dirty="0"/>
          </a:p>
        </p:txBody>
      </p:sp>
      <p:sp>
        <p:nvSpPr>
          <p:cNvPr id="3" name="Content Placeholder 2"/>
          <p:cNvSpPr>
            <a:spLocks noGrp="1"/>
          </p:cNvSpPr>
          <p:nvPr>
            <p:ph idx="1"/>
          </p:nvPr>
        </p:nvSpPr>
        <p:spPr>
          <a:xfrm>
            <a:off x="838200" y="1441525"/>
            <a:ext cx="10515600" cy="4735438"/>
          </a:xfrm>
        </p:spPr>
        <p:txBody>
          <a:bodyPr/>
          <a:lstStyle/>
          <a:p>
            <a:r>
              <a:rPr lang="en-US" dirty="0" smtClean="0"/>
              <a:t>Perform convolution with a dilated filter</a:t>
            </a:r>
          </a:p>
          <a:p>
            <a:r>
              <a:rPr lang="en-US" dirty="0" smtClean="0"/>
              <a:t>Convolution filter’s size is expanded by a certain factor with empty positions filled by 0</a:t>
            </a:r>
          </a:p>
          <a:p>
            <a:r>
              <a:rPr lang="en-US" dirty="0" smtClean="0"/>
              <a:t>This way, each element of the convolution output is influenced by elements farther apart in the input (so receptive size is greater) but number of parameters is the same</a:t>
            </a:r>
          </a:p>
          <a:p>
            <a:r>
              <a:rPr lang="en-US" dirty="0" smtClean="0"/>
              <a:t>See this link for animations of convolution, transposed convolution, dilated convolution: https://</a:t>
            </a:r>
            <a:r>
              <a:rPr lang="en-US" dirty="0" err="1" smtClean="0"/>
              <a:t>github.com</a:t>
            </a:r>
            <a:r>
              <a:rPr lang="en-US" dirty="0" smtClean="0"/>
              <a:t>/</a:t>
            </a:r>
            <a:r>
              <a:rPr lang="en-US" dirty="0" err="1" smtClean="0"/>
              <a:t>vdumoulin</a:t>
            </a:r>
            <a:r>
              <a:rPr lang="en-US" dirty="0" smtClean="0"/>
              <a:t>/</a:t>
            </a:r>
            <a:r>
              <a:rPr lang="en-US" dirty="0" err="1" smtClean="0"/>
              <a:t>conv_arithmetic</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677" y="4941809"/>
            <a:ext cx="3080646" cy="1916191"/>
          </a:xfrm>
          <a:prstGeom prst="rect">
            <a:avLst/>
          </a:prstGeom>
        </p:spPr>
      </p:pic>
    </p:spTree>
    <p:extLst>
      <p:ext uri="{BB962C8B-B14F-4D97-AF65-F5344CB8AC3E}">
        <p14:creationId xmlns:p14="http://schemas.microsoft.com/office/powerpoint/2010/main" val="21613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2"/>
          <p:cNvSpPr txBox="1">
            <a:spLocks noGrp="1"/>
          </p:cNvSpPr>
          <p:nvPr>
            <p:ph type="title"/>
          </p:nvPr>
        </p:nvSpPr>
        <p:spPr>
          <a:xfrm>
            <a:off x="838200" y="2621225"/>
            <a:ext cx="10515600" cy="1325600"/>
          </a:xfrm>
          <a:prstGeom prst="rect">
            <a:avLst/>
          </a:prstGeom>
        </p:spPr>
        <p:txBody>
          <a:bodyPr spcFirstLastPara="1" vert="horz" wrap="square" lIns="91433" tIns="45700" rIns="91433" bIns="45700" rtlCol="0" anchor="ctr" anchorCtr="0">
            <a:noAutofit/>
          </a:bodyPr>
          <a:lstStyle/>
          <a:p>
            <a:pPr algn="ctr">
              <a:spcBef>
                <a:spcPts val="0"/>
              </a:spcBef>
            </a:pPr>
            <a:r>
              <a:rPr lang="en"/>
              <a:t>Applications for Homography</a:t>
            </a:r>
            <a:endParaRPr/>
          </a:p>
        </p:txBody>
      </p:sp>
    </p:spTree>
    <p:extLst>
      <p:ext uri="{BB962C8B-B14F-4D97-AF65-F5344CB8AC3E}">
        <p14:creationId xmlns:p14="http://schemas.microsoft.com/office/powerpoint/2010/main" val="1282368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Unpooling</a:t>
            </a:r>
            <a:endParaRPr lang="en-US" dirty="0"/>
          </a:p>
        </p:txBody>
      </p:sp>
      <p:sp>
        <p:nvSpPr>
          <p:cNvPr id="3" name="Content Placeholder 2"/>
          <p:cNvSpPr>
            <a:spLocks noGrp="1"/>
          </p:cNvSpPr>
          <p:nvPr>
            <p:ph idx="1"/>
          </p:nvPr>
        </p:nvSpPr>
        <p:spPr/>
        <p:txBody>
          <a:bodyPr/>
          <a:lstStyle/>
          <a:p>
            <a:r>
              <a:rPr lang="en-US" dirty="0" smtClean="0"/>
              <a:t>Let’s say we want to “reverse” the pooling process in a way (</a:t>
            </a:r>
            <a:r>
              <a:rPr lang="en-US" dirty="0" err="1" smtClean="0"/>
              <a:t>unpooling</a:t>
            </a:r>
            <a:r>
              <a:rPr lang="en-US" dirty="0" smtClean="0"/>
              <a:t> is not a true inverse since pooling is not invertible)</a:t>
            </a:r>
          </a:p>
          <a:p>
            <a:r>
              <a:rPr lang="en-US" dirty="0" smtClean="0"/>
              <a:t>We then get </a:t>
            </a:r>
            <a:r>
              <a:rPr lang="en-US" dirty="0" err="1" smtClean="0"/>
              <a:t>unpooling</a:t>
            </a:r>
            <a:r>
              <a:rPr lang="en-US" dirty="0" smtClean="0"/>
              <a:t> layers</a:t>
            </a:r>
          </a:p>
          <a:p>
            <a:r>
              <a:rPr lang="en-US" dirty="0" smtClean="0"/>
              <a:t>Two ways: nearest neighbor </a:t>
            </a:r>
            <a:r>
              <a:rPr lang="en-US" dirty="0" err="1" smtClean="0"/>
              <a:t>unpooling</a:t>
            </a:r>
            <a:r>
              <a:rPr lang="en-US" dirty="0" smtClean="0"/>
              <a:t> and max </a:t>
            </a:r>
            <a:r>
              <a:rPr lang="en-US" dirty="0" err="1" smtClean="0"/>
              <a:t>unpooling</a:t>
            </a:r>
            <a:endParaRPr lang="en-US" dirty="0" smtClean="0"/>
          </a:p>
          <a:p>
            <a:r>
              <a:rPr lang="en-US" dirty="0" smtClean="0"/>
              <a:t>Nearest neighbor </a:t>
            </a:r>
            <a:r>
              <a:rPr lang="en-US" dirty="0" err="1" smtClean="0"/>
              <a:t>unpooling</a:t>
            </a:r>
            <a:r>
              <a:rPr lang="en-US" dirty="0" smtClean="0"/>
              <a:t>: expand the size of the input by a certain factor; elements in output get value of the corresponding input value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00" y="4597400"/>
            <a:ext cx="6731000" cy="2260600"/>
          </a:xfrm>
          <a:prstGeom prst="rect">
            <a:avLst/>
          </a:prstGeom>
        </p:spPr>
      </p:pic>
    </p:spTree>
    <p:extLst>
      <p:ext uri="{BB962C8B-B14F-4D97-AF65-F5344CB8AC3E}">
        <p14:creationId xmlns:p14="http://schemas.microsoft.com/office/powerpoint/2010/main" val="373279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a:t>
            </a:r>
            <a:r>
              <a:rPr lang="en-US" dirty="0" err="1" smtClean="0"/>
              <a:t>Unpooling</a:t>
            </a:r>
            <a:endParaRPr lang="en-US" dirty="0"/>
          </a:p>
        </p:txBody>
      </p:sp>
      <p:sp>
        <p:nvSpPr>
          <p:cNvPr id="3" name="Content Placeholder 2"/>
          <p:cNvSpPr>
            <a:spLocks noGrp="1"/>
          </p:cNvSpPr>
          <p:nvPr>
            <p:ph idx="1"/>
          </p:nvPr>
        </p:nvSpPr>
        <p:spPr/>
        <p:txBody>
          <a:bodyPr/>
          <a:lstStyle/>
          <a:p>
            <a:r>
              <a:rPr lang="en-US" dirty="0" smtClean="0"/>
              <a:t>Max </a:t>
            </a:r>
            <a:r>
              <a:rPr lang="en-US" dirty="0" err="1" smtClean="0"/>
              <a:t>unpooling</a:t>
            </a:r>
            <a:r>
              <a:rPr lang="en-US" dirty="0" smtClean="0"/>
              <a:t>: use indices of the maximum from max pooling and set the elements corresponding to these indices in the output to the max values before the max pooling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650" y="3084755"/>
            <a:ext cx="6870700" cy="3644900"/>
          </a:xfrm>
          <a:prstGeom prst="rect">
            <a:avLst/>
          </a:prstGeom>
        </p:spPr>
      </p:pic>
    </p:spTree>
    <p:extLst>
      <p:ext uri="{BB962C8B-B14F-4D97-AF65-F5344CB8AC3E}">
        <p14:creationId xmlns:p14="http://schemas.microsoft.com/office/powerpoint/2010/main" val="1646280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Transposed Convolution</a:t>
            </a:r>
            <a:endParaRPr lang="en-US" dirty="0"/>
          </a:p>
        </p:txBody>
      </p:sp>
      <p:sp>
        <p:nvSpPr>
          <p:cNvPr id="3" name="Content Placeholder 2"/>
          <p:cNvSpPr>
            <a:spLocks noGrp="1"/>
          </p:cNvSpPr>
          <p:nvPr>
            <p:ph idx="1"/>
          </p:nvPr>
        </p:nvSpPr>
        <p:spPr/>
        <p:txBody>
          <a:bodyPr>
            <a:normAutofit lnSpcReduction="10000"/>
          </a:bodyPr>
          <a:lstStyle/>
          <a:p>
            <a:r>
              <a:rPr lang="en-US" dirty="0" smtClean="0"/>
              <a:t>Also called deconvolution, which is a misnomer in the sense that convolutions are generally not invertible</a:t>
            </a:r>
          </a:p>
          <a:p>
            <a:r>
              <a:rPr lang="en-US" dirty="0" smtClean="0"/>
              <a:t>Used to </a:t>
            </a:r>
            <a:r>
              <a:rPr lang="en-US" dirty="0" err="1" smtClean="0"/>
              <a:t>upsample</a:t>
            </a:r>
            <a:r>
              <a:rPr lang="en-US" dirty="0" smtClean="0"/>
              <a:t> the input</a:t>
            </a:r>
          </a:p>
          <a:p>
            <a:r>
              <a:rPr lang="en-US" dirty="0" smtClean="0"/>
              <a:t>Essentially, take a convolution filter larger than the input, pad input with 0s (for the elements where convolution filter does not overlap with input), and then perform convolution</a:t>
            </a:r>
          </a:p>
          <a:p>
            <a:r>
              <a:rPr lang="en-US" dirty="0" smtClean="0"/>
              <a:t>Again: take a look at this: </a:t>
            </a:r>
            <a:r>
              <a:rPr lang="en-US" dirty="0" smtClean="0">
                <a:hlinkClick r:id="rId2"/>
              </a:rPr>
              <a:t>https://github.com/vdumoulin/conv_arithmetic</a:t>
            </a:r>
            <a:endParaRPr lang="en-US" dirty="0" smtClean="0"/>
          </a:p>
          <a:p>
            <a:r>
              <a:rPr lang="en-US" dirty="0" smtClean="0"/>
              <a:t>Additionally, convolution and deconvolution can be seen as matrix multiplication (check the lecture 14 slides for this)</a:t>
            </a:r>
            <a:endParaRPr lang="en-US" dirty="0" smtClean="0"/>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9454" y="193044"/>
            <a:ext cx="1747220" cy="1669723"/>
          </a:xfrm>
          <a:prstGeom prst="rect">
            <a:avLst/>
          </a:prstGeom>
        </p:spPr>
      </p:pic>
    </p:spTree>
    <p:extLst>
      <p:ext uri="{BB962C8B-B14F-4D97-AF65-F5344CB8AC3E}">
        <p14:creationId xmlns:p14="http://schemas.microsoft.com/office/powerpoint/2010/main" val="637162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Encoder-Decoder</a:t>
            </a:r>
            <a:endParaRPr lang="en-US" dirty="0"/>
          </a:p>
        </p:txBody>
      </p:sp>
      <p:sp>
        <p:nvSpPr>
          <p:cNvPr id="3" name="Content Placeholder 2"/>
          <p:cNvSpPr>
            <a:spLocks noGrp="1"/>
          </p:cNvSpPr>
          <p:nvPr>
            <p:ph idx="1"/>
          </p:nvPr>
        </p:nvSpPr>
        <p:spPr/>
        <p:txBody>
          <a:bodyPr/>
          <a:lstStyle/>
          <a:p>
            <a:r>
              <a:rPr lang="en-US" dirty="0" smtClean="0"/>
              <a:t>Essentially part of the network (encoder) transforms the input image into some representation using convolutional layers, pooling layers, etc.; other part (decoder) expands representation into output using transposed conv layers</a:t>
            </a:r>
          </a:p>
          <a:p>
            <a:r>
              <a:rPr lang="en-US" dirty="0" smtClean="0"/>
              <a:t>Useful for tasks involving pixel-wise prediction (semantic segmentation for example)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026" y="4335464"/>
            <a:ext cx="8699948" cy="2522536"/>
          </a:xfrm>
          <a:prstGeom prst="rect">
            <a:avLst/>
          </a:prstGeom>
        </p:spPr>
      </p:pic>
    </p:spTree>
    <p:extLst>
      <p:ext uri="{BB962C8B-B14F-4D97-AF65-F5344CB8AC3E}">
        <p14:creationId xmlns:p14="http://schemas.microsoft.com/office/powerpoint/2010/main" val="19267840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Vanishing Gradient</a:t>
            </a:r>
            <a:endParaRPr lang="en-US" dirty="0"/>
          </a:p>
        </p:txBody>
      </p:sp>
      <p:sp>
        <p:nvSpPr>
          <p:cNvPr id="3" name="Content Placeholder 2"/>
          <p:cNvSpPr>
            <a:spLocks noGrp="1"/>
          </p:cNvSpPr>
          <p:nvPr>
            <p:ph idx="1"/>
          </p:nvPr>
        </p:nvSpPr>
        <p:spPr/>
        <p:txBody>
          <a:bodyPr>
            <a:normAutofit lnSpcReduction="10000"/>
          </a:bodyPr>
          <a:lstStyle/>
          <a:p>
            <a:r>
              <a:rPr lang="en-US" dirty="0" smtClean="0"/>
              <a:t>One issue with deep learning is the vanishing gradient issue</a:t>
            </a:r>
          </a:p>
          <a:p>
            <a:r>
              <a:rPr lang="en-US" dirty="0"/>
              <a:t>W</a:t>
            </a:r>
            <a:r>
              <a:rPr lang="en-US" dirty="0" smtClean="0"/>
              <a:t>ith activation functions like sigmoid (since the gradient is often very small), after </a:t>
            </a:r>
            <a:r>
              <a:rPr lang="en-US" dirty="0" err="1" smtClean="0"/>
              <a:t>backpropagating</a:t>
            </a:r>
            <a:r>
              <a:rPr lang="en-US" dirty="0" smtClean="0"/>
              <a:t> through many layers, the gradient becomes very close to 0 and the weights of early layers essentially are not updated</a:t>
            </a:r>
          </a:p>
          <a:p>
            <a:r>
              <a:rPr lang="en-US" dirty="0" smtClean="0"/>
              <a:t>One solution: </a:t>
            </a:r>
            <a:r>
              <a:rPr lang="en-US" dirty="0" err="1" smtClean="0"/>
              <a:t>ReLU</a:t>
            </a:r>
            <a:r>
              <a:rPr lang="en-US" dirty="0" smtClean="0"/>
              <a:t> (since the gradient of positive inputs is 1)</a:t>
            </a:r>
          </a:p>
          <a:p>
            <a:r>
              <a:rPr lang="en-US" dirty="0" smtClean="0"/>
              <a:t>However, if the inputs ever become negative, the corresponding gradients die since </a:t>
            </a:r>
            <a:r>
              <a:rPr lang="en-US" dirty="0" err="1" smtClean="0"/>
              <a:t>ReLU</a:t>
            </a:r>
            <a:r>
              <a:rPr lang="en-US" dirty="0" smtClean="0"/>
              <a:t> has 0 gradient for negative inputs</a:t>
            </a:r>
          </a:p>
          <a:p>
            <a:r>
              <a:rPr lang="en-US" dirty="0" smtClean="0"/>
              <a:t>Hence, </a:t>
            </a:r>
            <a:r>
              <a:rPr lang="en-US" dirty="0" err="1" smtClean="0"/>
              <a:t>LeakyReLU</a:t>
            </a:r>
            <a:r>
              <a:rPr lang="en-US" dirty="0" smtClean="0"/>
              <a:t> </a:t>
            </a:r>
            <a:r>
              <a:rPr lang="mr-IN" dirty="0" smtClean="0"/>
              <a:t>–</a:t>
            </a:r>
            <a:r>
              <a:rPr lang="en-US" dirty="0" smtClean="0"/>
              <a:t> instead of returning 0 for negative inputs, return c*x for some c &lt; 1 (often c = 0.1)</a:t>
            </a:r>
          </a:p>
          <a:p>
            <a:endParaRPr lang="en-US" dirty="0"/>
          </a:p>
        </p:txBody>
      </p:sp>
    </p:spTree>
    <p:extLst>
      <p:ext uri="{BB962C8B-B14F-4D97-AF65-F5344CB8AC3E}">
        <p14:creationId xmlns:p14="http://schemas.microsoft.com/office/powerpoint/2010/main" val="853209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lstStyle/>
          <a:p>
            <a:r>
              <a:rPr lang="en-US" dirty="0" smtClean="0"/>
              <a:t>Another way to solve this issue is batch normalization</a:t>
            </a:r>
          </a:p>
          <a:p>
            <a:r>
              <a:rPr lang="en-US" dirty="0" smtClean="0"/>
              <a:t>Batch normalization tries to keep the distribution of the inputs to each layer more similar (addresses “covariate shift” between layers) by normalizing the inputs during training by a mini-batch mean and variance</a:t>
            </a:r>
          </a:p>
          <a:p>
            <a:r>
              <a:rPr lang="en-US" dirty="0" smtClean="0"/>
              <a:t>At test time, normalize by a moving mean and variance based on the mini-batch means and variances</a:t>
            </a:r>
          </a:p>
          <a:p>
            <a:r>
              <a:rPr lang="en-US" dirty="0" smtClean="0"/>
              <a:t>The normalization essentially makes sure the inputs to convolutional layers have a reasonable scale so the gradients will have reasonable scale</a:t>
            </a:r>
          </a:p>
        </p:txBody>
      </p:sp>
    </p:spTree>
    <p:extLst>
      <p:ext uri="{BB962C8B-B14F-4D97-AF65-F5344CB8AC3E}">
        <p14:creationId xmlns:p14="http://schemas.microsoft.com/office/powerpoint/2010/main" val="12393111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lstStyle/>
          <a:p>
            <a:r>
              <a:rPr lang="en-US" dirty="0" smtClean="0"/>
              <a:t>Batch normalization is key to training deep networks and avoiding the vanishing gradient issue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0" y="2794000"/>
            <a:ext cx="4775200" cy="3517900"/>
          </a:xfrm>
          <a:prstGeom prst="rect">
            <a:avLst/>
          </a:prstGeom>
        </p:spPr>
      </p:pic>
    </p:spTree>
    <p:extLst>
      <p:ext uri="{BB962C8B-B14F-4D97-AF65-F5344CB8AC3E}">
        <p14:creationId xmlns:p14="http://schemas.microsoft.com/office/powerpoint/2010/main" val="1654605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Networks</a:t>
            </a:r>
            <a:endParaRPr lang="en-US" dirty="0"/>
          </a:p>
        </p:txBody>
      </p:sp>
      <p:sp>
        <p:nvSpPr>
          <p:cNvPr id="3" name="Content Placeholder 2"/>
          <p:cNvSpPr>
            <a:spLocks noGrp="1"/>
          </p:cNvSpPr>
          <p:nvPr>
            <p:ph idx="1"/>
          </p:nvPr>
        </p:nvSpPr>
        <p:spPr/>
        <p:txBody>
          <a:bodyPr/>
          <a:lstStyle/>
          <a:p>
            <a:r>
              <a:rPr lang="en-US" dirty="0" smtClean="0"/>
              <a:t>See the homework for details on identity and convolution blocks</a:t>
            </a:r>
          </a:p>
          <a:p>
            <a:r>
              <a:rPr lang="en-US" dirty="0" smtClean="0"/>
              <a:t>The key for why residual connections help with training very deep networks is that residual connections again help address the vanishing gradient issue since now an input from an earlier layer directly influences the output of some deeper layer</a:t>
            </a:r>
          </a:p>
          <a:p>
            <a:r>
              <a:rPr lang="en-US" dirty="0" smtClean="0"/>
              <a:t>Another way to think about it is the information from an </a:t>
            </a:r>
            <a:r>
              <a:rPr lang="en-US" smtClean="0"/>
              <a:t>earlier layer is propagated through the residual connection to a later layer</a:t>
            </a:r>
            <a:endParaRPr lang="en-US" dirty="0"/>
          </a:p>
        </p:txBody>
      </p:sp>
    </p:spTree>
    <p:extLst>
      <p:ext uri="{BB962C8B-B14F-4D97-AF65-F5344CB8AC3E}">
        <p14:creationId xmlns:p14="http://schemas.microsoft.com/office/powerpoint/2010/main" val="154293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3"/>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Warping </a:t>
            </a:r>
            <a:endParaRPr/>
          </a:p>
        </p:txBody>
      </p:sp>
      <p:sp>
        <p:nvSpPr>
          <p:cNvPr id="377" name="Google Shape;377;p63"/>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pPr>
            <a:r>
              <a:rPr lang="en"/>
              <a:t>Recall in class we discussed the corridors example. Trying to recreate a different view of the corridor, given the view from the top.</a:t>
            </a:r>
            <a:endParaRPr/>
          </a:p>
          <a:p>
            <a:pPr marL="609585" indent="-423323">
              <a:spcBef>
                <a:spcPts val="0"/>
              </a:spcBef>
              <a:buSzPts val="1400"/>
            </a:pPr>
            <a:r>
              <a:rPr lang="en"/>
              <a:t>Possible to map one plane to another (using homography)</a:t>
            </a:r>
            <a:endParaRPr/>
          </a:p>
          <a:p>
            <a:pPr marL="609585" indent="-423323">
              <a:spcBef>
                <a:spcPts val="0"/>
              </a:spcBef>
              <a:buSzPts val="1400"/>
            </a:pPr>
            <a:r>
              <a:rPr lang="en" u="sng"/>
              <a:t>Note</a:t>
            </a:r>
            <a:r>
              <a:rPr lang="en"/>
              <a:t>: we are not adding any new information; we’re reorganizing the image to make it look like it was taken from a different angle.</a:t>
            </a:r>
            <a:endParaRPr/>
          </a:p>
          <a:p>
            <a:pPr marL="609585" indent="-423323">
              <a:spcBef>
                <a:spcPts val="0"/>
              </a:spcBef>
              <a:buSzPts val="1400"/>
            </a:pPr>
            <a:r>
              <a:rPr lang="en"/>
              <a:t>Industry applications plentiful : Hollywood movies, Mobileye etc.</a:t>
            </a:r>
            <a:endParaRPr/>
          </a:p>
        </p:txBody>
      </p:sp>
    </p:spTree>
    <p:extLst>
      <p:ext uri="{BB962C8B-B14F-4D97-AF65-F5344CB8AC3E}">
        <p14:creationId xmlns:p14="http://schemas.microsoft.com/office/powerpoint/2010/main" val="1704770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4"/>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Rectification</a:t>
            </a:r>
            <a:endParaRPr/>
          </a:p>
        </p:txBody>
      </p:sp>
      <p:sp>
        <p:nvSpPr>
          <p:cNvPr id="383" name="Google Shape;383;p64"/>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507987">
              <a:spcBef>
                <a:spcPts val="1067"/>
              </a:spcBef>
              <a:buClr>
                <a:srgbClr val="222222"/>
              </a:buClr>
              <a:buSzPts val="2400"/>
            </a:pPr>
            <a:r>
              <a:rPr lang="en" sz="3200" b="1">
                <a:solidFill>
                  <a:srgbClr val="222222"/>
                </a:solidFill>
              </a:rPr>
              <a:t>Image rectification</a:t>
            </a:r>
            <a:r>
              <a:rPr lang="en" sz="3200">
                <a:solidFill>
                  <a:srgbClr val="222222"/>
                </a:solidFill>
                <a:highlight>
                  <a:srgbClr val="FFFFFF"/>
                </a:highlight>
              </a:rPr>
              <a:t> is a transformation process used to project images onto a common image plane.</a:t>
            </a:r>
            <a:endParaRPr sz="3200">
              <a:solidFill>
                <a:srgbClr val="222222"/>
              </a:solidFill>
              <a:highlight>
                <a:srgbClr val="FFFFFF"/>
              </a:highlight>
            </a:endParaRPr>
          </a:p>
          <a:p>
            <a:pPr marL="609585" indent="-507987">
              <a:spcBef>
                <a:spcPts val="0"/>
              </a:spcBef>
              <a:buClr>
                <a:srgbClr val="222222"/>
              </a:buClr>
              <a:buSzPts val="2400"/>
            </a:pPr>
            <a:r>
              <a:rPr lang="en" sz="3200">
                <a:solidFill>
                  <a:srgbClr val="222222"/>
                </a:solidFill>
                <a:highlight>
                  <a:srgbClr val="FFFFFF"/>
                </a:highlight>
              </a:rPr>
              <a:t>Given images from an arbitrary scene (from different viewpoints), we rectify them to a common camera space (warp to a synthetic camera space that is common)</a:t>
            </a:r>
            <a:endParaRPr sz="3200">
              <a:solidFill>
                <a:srgbClr val="222222"/>
              </a:solidFill>
              <a:highlight>
                <a:srgbClr val="FFFFFF"/>
              </a:highlight>
            </a:endParaRPr>
          </a:p>
          <a:p>
            <a:pPr marL="609585" indent="-507987">
              <a:spcBef>
                <a:spcPts val="0"/>
              </a:spcBef>
              <a:buClr>
                <a:srgbClr val="222222"/>
              </a:buClr>
              <a:buSzPts val="2400"/>
            </a:pPr>
            <a:r>
              <a:rPr lang="en" sz="3200">
                <a:solidFill>
                  <a:srgbClr val="222222"/>
                </a:solidFill>
                <a:highlight>
                  <a:srgbClr val="FFFFFF"/>
                </a:highlight>
              </a:rPr>
              <a:t>Usually, we don’t take one and warp to another - we warp both into a common space (again, using homography)</a:t>
            </a:r>
            <a:endParaRPr sz="3200">
              <a:solidFill>
                <a:srgbClr val="222222"/>
              </a:solidFill>
              <a:highlight>
                <a:srgbClr val="FFFFFF"/>
              </a:highlight>
            </a:endParaRPr>
          </a:p>
          <a:p>
            <a:pPr marL="609585" indent="-507987">
              <a:spcBef>
                <a:spcPts val="0"/>
              </a:spcBef>
              <a:buClr>
                <a:srgbClr val="222222"/>
              </a:buClr>
              <a:buSzPts val="2400"/>
            </a:pPr>
            <a:r>
              <a:rPr lang="en" sz="3200">
                <a:solidFill>
                  <a:srgbClr val="222222"/>
                </a:solidFill>
                <a:highlight>
                  <a:srgbClr val="FFFFFF"/>
                </a:highlight>
              </a:rPr>
              <a:t>Recall from lecture - street art, patterns in art (paintings)</a:t>
            </a:r>
            <a:endParaRPr sz="3200">
              <a:solidFill>
                <a:srgbClr val="222222"/>
              </a:solidFill>
              <a:highlight>
                <a:srgbClr val="FFFFFF"/>
              </a:highlight>
            </a:endParaRPr>
          </a:p>
        </p:txBody>
      </p:sp>
    </p:spTree>
    <p:extLst>
      <p:ext uri="{BB962C8B-B14F-4D97-AF65-F5344CB8AC3E}">
        <p14:creationId xmlns:p14="http://schemas.microsoft.com/office/powerpoint/2010/main" val="192623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4429</Words>
  <Application>Microsoft Macintosh PowerPoint</Application>
  <PresentationFormat>Widescreen</PresentationFormat>
  <Paragraphs>346</Paragraphs>
  <Slides>77</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Calibri</vt:lpstr>
      <vt:lpstr>Calibri Light</vt:lpstr>
      <vt:lpstr>Mangal</vt:lpstr>
      <vt:lpstr>Wingdings</vt:lpstr>
      <vt:lpstr>Arial</vt:lpstr>
      <vt:lpstr>Office Theme</vt:lpstr>
      <vt:lpstr>CS 188-2 Final Review</vt:lpstr>
      <vt:lpstr>Final Exam</vt:lpstr>
      <vt:lpstr>Problem Statement: Stitching images together </vt:lpstr>
      <vt:lpstr>Intro to Homography</vt:lpstr>
      <vt:lpstr>Why Homographies?</vt:lpstr>
      <vt:lpstr>Assumptions to perform Homography</vt:lpstr>
      <vt:lpstr>Applications for Homography</vt:lpstr>
      <vt:lpstr>Warping </vt:lpstr>
      <vt:lpstr>Rectification</vt:lpstr>
      <vt:lpstr>Motivation for rectification</vt:lpstr>
      <vt:lpstr>Issue with this:</vt:lpstr>
      <vt:lpstr>Applying Homographies</vt:lpstr>
      <vt:lpstr>Image Correspondence Pipeline</vt:lpstr>
      <vt:lpstr>Direct Linear Transform</vt:lpstr>
      <vt:lpstr>Direct Linear Transform</vt:lpstr>
      <vt:lpstr>Direct Linear Transform</vt:lpstr>
      <vt:lpstr>Direct Linear Transform</vt:lpstr>
      <vt:lpstr>Direct Linear Transform</vt:lpstr>
      <vt:lpstr>RANSAC Motivation</vt:lpstr>
      <vt:lpstr>RANSAC</vt:lpstr>
      <vt:lpstr>RANSAC Example</vt:lpstr>
      <vt:lpstr>RANSAC Example</vt:lpstr>
      <vt:lpstr>RANSAC Assumptions</vt:lpstr>
      <vt:lpstr>RANSAC For Image Correspondence</vt:lpstr>
      <vt:lpstr>Deep Learning</vt:lpstr>
      <vt:lpstr>Problem Setting for Machine Learning</vt:lpstr>
      <vt:lpstr>Example Settings</vt:lpstr>
      <vt:lpstr>Loss, Risk, Empirical Risk</vt:lpstr>
      <vt:lpstr>Risk, Empirical Risk</vt:lpstr>
      <vt:lpstr>Overfitting</vt:lpstr>
      <vt:lpstr>Underfitting</vt:lpstr>
      <vt:lpstr>Overfitting vs Underfitting</vt:lpstr>
      <vt:lpstr>Fixing Overfitting</vt:lpstr>
      <vt:lpstr>Regularization</vt:lpstr>
      <vt:lpstr>Examples of Regularization</vt:lpstr>
      <vt:lpstr>Validation, Cross-Validation</vt:lpstr>
      <vt:lpstr>Tuning Hyperparameters with Validation</vt:lpstr>
      <vt:lpstr>Cross-validation</vt:lpstr>
      <vt:lpstr>Variants of Cross-Validation</vt:lpstr>
      <vt:lpstr>Example Loss Functions</vt:lpstr>
      <vt:lpstr>Classification Losses</vt:lpstr>
      <vt:lpstr>Classification Losses</vt:lpstr>
      <vt:lpstr>Regression Losses</vt:lpstr>
      <vt:lpstr>Regression Losses</vt:lpstr>
      <vt:lpstr>Overall Machine Learning Pipeline</vt:lpstr>
      <vt:lpstr>Gradient Descent</vt:lpstr>
      <vt:lpstr>Gradient Descent</vt:lpstr>
      <vt:lpstr>Computing Gradient</vt:lpstr>
      <vt:lpstr>Numerical Approximation</vt:lpstr>
      <vt:lpstr>Analytical Gradient</vt:lpstr>
      <vt:lpstr>Batch, stochastic, mini-batch GD</vt:lpstr>
      <vt:lpstr>Tricks with Gradient Descent</vt:lpstr>
      <vt:lpstr>Neural Network Unit (Perceptron)</vt:lpstr>
      <vt:lpstr>Example Nonlinearities</vt:lpstr>
      <vt:lpstr>Neural Network Layer</vt:lpstr>
      <vt:lpstr>Fully Connected Neural Network</vt:lpstr>
      <vt:lpstr>Backpropagation</vt:lpstr>
      <vt:lpstr>Backpropagation</vt:lpstr>
      <vt:lpstr>Backpropagation</vt:lpstr>
      <vt:lpstr>Backpropagation</vt:lpstr>
      <vt:lpstr>Backpropagation</vt:lpstr>
      <vt:lpstr>Forward Pass and Backpropagation</vt:lpstr>
      <vt:lpstr>Convolutional Neural Networks</vt:lpstr>
      <vt:lpstr>Convolutional Layer</vt:lpstr>
      <vt:lpstr>Parameters of Convolutional Layer</vt:lpstr>
      <vt:lpstr>Pooling Layer</vt:lpstr>
      <vt:lpstr>Dropout Layer</vt:lpstr>
      <vt:lpstr>Flatten Layer</vt:lpstr>
      <vt:lpstr>Dilated Convolution</vt:lpstr>
      <vt:lpstr>Unpooling</vt:lpstr>
      <vt:lpstr>Max Unpooling</vt:lpstr>
      <vt:lpstr>Transposed Convolution</vt:lpstr>
      <vt:lpstr>Convolutional Encoder-Decoder</vt:lpstr>
      <vt:lpstr>Vanishing Gradient</vt:lpstr>
      <vt:lpstr>Batch Normalization</vt:lpstr>
      <vt:lpstr>Batch Normalization</vt:lpstr>
      <vt:lpstr>Residual Networks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188-2 Final Review</dc:title>
  <dc:creator>Microsoft Office User</dc:creator>
  <cp:lastModifiedBy>Microsoft Office User</cp:lastModifiedBy>
  <cp:revision>22</cp:revision>
  <dcterms:created xsi:type="dcterms:W3CDTF">2019-12-06T18:30:51Z</dcterms:created>
  <dcterms:modified xsi:type="dcterms:W3CDTF">2019-12-06T21:47:47Z</dcterms:modified>
</cp:coreProperties>
</file>